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4" autoAdjust="0"/>
    <p:restoredTop sz="94660"/>
  </p:normalViewPr>
  <p:slideViewPr>
    <p:cSldViewPr>
      <p:cViewPr varScale="1">
        <p:scale>
          <a:sx n="108" d="100"/>
          <a:sy n="108" d="100"/>
        </p:scale>
        <p:origin x="-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14.01.2017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14.01.2017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14.01.2017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14.01.2017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pPr/>
              <a:t>14.01.2017</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pPr/>
              <a:t>14.01.2017</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68761"/>
            <a:ext cx="7543800" cy="2160240"/>
          </a:xfrm>
        </p:spPr>
        <p:txBody>
          <a:bodyPr/>
          <a:lstStyle/>
          <a:p>
            <a:r>
              <a:rPr lang="ru-RU" sz="3200" dirty="0" err="1"/>
              <a:t>Valueology</a:t>
            </a:r>
            <a:r>
              <a:rPr lang="ru-RU" sz="3200" dirty="0"/>
              <a:t> - as science and subject of teaching. Social value of health and illness. The factors defining health of the person.</a:t>
            </a:r>
          </a:p>
        </p:txBody>
      </p:sp>
      <p:sp>
        <p:nvSpPr>
          <p:cNvPr id="3" name="Подзаголовок 2"/>
          <p:cNvSpPr>
            <a:spLocks noGrp="1"/>
          </p:cNvSpPr>
          <p:nvPr>
            <p:ph type="subTitle" idx="1"/>
          </p:nvPr>
        </p:nvSpPr>
        <p:spPr/>
        <p:txBody>
          <a:bodyPr/>
          <a:lstStyle/>
          <a:p>
            <a:r>
              <a:rPr lang="ru-RU" dirty="0" smtClean="0"/>
              <a:t>Occupation No. </a:t>
            </a:r>
            <a:r>
              <a:rPr lang="ru-RU" smtClean="0"/>
              <a:t>1</a:t>
            </a:r>
            <a:endParaRPr lang="ru-RU" dirty="0"/>
          </a:p>
        </p:txBody>
      </p:sp>
    </p:spTree>
    <p:extLst>
      <p:ext uri="{BB962C8B-B14F-4D97-AF65-F5344CB8AC3E}">
        <p14:creationId xmlns:p14="http://schemas.microsoft.com/office/powerpoint/2010/main" xmlns="" val="274456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1323975"/>
            <a:ext cx="8229600" cy="1143000"/>
          </a:xfrm>
        </p:spPr>
        <p:txBody>
          <a:bodyPr/>
          <a:lstStyle/>
          <a:p>
            <a:endParaRPr lang="ru-RU"/>
          </a:p>
        </p:txBody>
      </p:sp>
      <p:sp>
        <p:nvSpPr>
          <p:cNvPr id="10243" name="Rectangle 3"/>
          <p:cNvSpPr>
            <a:spLocks noGrp="1" noChangeArrowheads="1"/>
          </p:cNvSpPr>
          <p:nvPr>
            <p:ph type="body" idx="1"/>
          </p:nvPr>
        </p:nvSpPr>
        <p:spPr>
          <a:xfrm>
            <a:off x="457200" y="549275"/>
            <a:ext cx="8229600" cy="5576888"/>
          </a:xfrm>
        </p:spPr>
        <p:txBody>
          <a:bodyPr/>
          <a:lstStyle/>
          <a:p>
            <a:pPr>
              <a:lnSpc>
                <a:spcPct val="80000"/>
              </a:lnSpc>
            </a:pPr>
            <a:r>
              <a:rPr lang="ru-RU" sz="2400" i="1" dirty="0"/>
              <a:t>Political science </a:t>
            </a:r>
            <a:r>
              <a:rPr lang="ru-RU" sz="2400" dirty="0"/>
              <a:t>defines a role, strategy and tactics of the state in ensuring formation of health of citizens. </a:t>
            </a:r>
            <a:endParaRPr lang="ru-RU" sz="2400" i="1" dirty="0"/>
          </a:p>
          <a:p>
            <a:pPr>
              <a:lnSpc>
                <a:spcPct val="80000"/>
              </a:lnSpc>
            </a:pPr>
            <a:r>
              <a:rPr lang="ru-RU" sz="2400" i="1" dirty="0"/>
              <a:t>Economy </a:t>
            </a:r>
            <a:r>
              <a:rPr lang="ru-RU" sz="2400" dirty="0"/>
              <a:t>proves economic aspects of ensuring health, on the one hand, and the economic value of health in ensuring welfare of the people and safety of the state, on the other hand. </a:t>
            </a:r>
            <a:endParaRPr lang="ru-RU" sz="2400" i="1" dirty="0"/>
          </a:p>
          <a:p>
            <a:pPr>
              <a:lnSpc>
                <a:spcPct val="80000"/>
              </a:lnSpc>
            </a:pPr>
            <a:r>
              <a:rPr lang="ru-RU" sz="2400" i="1" dirty="0"/>
              <a:t>Philosophy </a:t>
            </a:r>
            <a:r>
              <a:rPr lang="ru-RU" sz="2400" dirty="0"/>
              <a:t>defines regularities of development of the nature and society. Formation of philosophical, dialectic outlook of the person is an essential factor in the correct assessment of a role of health in human life. </a:t>
            </a:r>
            <a:endParaRPr lang="ru-RU" sz="2400" i="1" dirty="0"/>
          </a:p>
          <a:p>
            <a:pPr>
              <a:lnSpc>
                <a:spcPct val="80000"/>
              </a:lnSpc>
            </a:pPr>
            <a:r>
              <a:rPr lang="ru-RU" sz="2400" i="1" dirty="0"/>
              <a:t>Cultural science </a:t>
            </a:r>
            <a:r>
              <a:rPr lang="ru-RU" sz="2400" dirty="0"/>
              <a:t>defines the purposes and ways of culturological training of the person which essential part is </a:t>
            </a:r>
            <a:r>
              <a:rPr lang="ru-RU" sz="2400" dirty="0" err="1"/>
              <a:t>the valeological</a:t>
            </a:r>
            <a:r>
              <a:rPr lang="ru-RU" sz="2400" dirty="0"/>
              <a:t> culture. </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92950" y="4292600"/>
            <a:ext cx="1571625" cy="223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2459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1323975"/>
            <a:ext cx="8229600" cy="1143000"/>
          </a:xfrm>
        </p:spPr>
        <p:txBody>
          <a:bodyPr/>
          <a:lstStyle/>
          <a:p>
            <a:endParaRPr lang="ru-RU"/>
          </a:p>
        </p:txBody>
      </p:sp>
      <p:sp>
        <p:nvSpPr>
          <p:cNvPr id="11267" name="Rectangle 3"/>
          <p:cNvSpPr>
            <a:spLocks noGrp="1" noChangeArrowheads="1"/>
          </p:cNvSpPr>
          <p:nvPr>
            <p:ph type="body" idx="1"/>
          </p:nvPr>
        </p:nvSpPr>
        <p:spPr>
          <a:xfrm>
            <a:off x="457200" y="620713"/>
            <a:ext cx="8229600" cy="5505450"/>
          </a:xfrm>
        </p:spPr>
        <p:txBody>
          <a:bodyPr/>
          <a:lstStyle/>
          <a:p>
            <a:r>
              <a:rPr lang="ru-RU" sz="2200" i="1" dirty="0"/>
              <a:t>History </a:t>
            </a:r>
            <a:r>
              <a:rPr lang="ru-RU" sz="2200" dirty="0"/>
              <a:t>traces historical roots, continuity of ways, means and methods of maintenance of health in the world, the region, ethnos. </a:t>
            </a:r>
            <a:endParaRPr lang="ru-RU" sz="2200" i="1" dirty="0"/>
          </a:p>
          <a:p>
            <a:r>
              <a:rPr lang="ru-RU" sz="2200" i="1" dirty="0"/>
              <a:t>Geography </a:t>
            </a:r>
            <a:r>
              <a:rPr lang="ru-RU" sz="2200" dirty="0"/>
              <a:t>establishes klimatogeografichesky and social and economic specifics of the region and relationship of the person with habitat in aspect of adaptation of the person and providing a healthy lifestyle. </a:t>
            </a:r>
          </a:p>
          <a:p>
            <a:r>
              <a:rPr lang="ru-RU" sz="2200" dirty="0"/>
              <a:t>The interrelations defined above </a:t>
            </a:r>
            <a:r>
              <a:rPr lang="ru-RU" sz="2200" dirty="0" err="1"/>
              <a:t>valueologies</a:t>
            </a:r>
            <a:r>
              <a:rPr lang="ru-RU" sz="2200" dirty="0"/>
              <a:t> do not reflect a full picture as in a quantitative sense immeasurably it is more than such communications, and </a:t>
            </a:r>
            <a:r>
              <a:rPr lang="ru-RU" sz="2200" dirty="0" err="1"/>
              <a:t>valueology</a:t>
            </a:r>
            <a:r>
              <a:rPr lang="ru-RU" sz="2200" dirty="0"/>
              <a:t> is only one of branches of that area of human knowledge which is called as science which subject is the person. </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56325" y="5241925"/>
            <a:ext cx="2592388" cy="145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288" y="5516563"/>
            <a:ext cx="1181100" cy="118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9735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1188" y="-1395413"/>
            <a:ext cx="8229600" cy="1143000"/>
          </a:xfrm>
        </p:spPr>
        <p:txBody>
          <a:bodyPr/>
          <a:lstStyle/>
          <a:p>
            <a:endParaRPr lang="ru-RU"/>
          </a:p>
        </p:txBody>
      </p:sp>
      <p:pic>
        <p:nvPicPr>
          <p:cNvPr id="17414" name="Picture 6"/>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250825" y="709613"/>
            <a:ext cx="8424863" cy="56721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7415"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850" y="333375"/>
            <a:ext cx="952500" cy="72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2427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277813"/>
            <a:ext cx="7772400" cy="777875"/>
          </a:xfrm>
        </p:spPr>
        <p:txBody>
          <a:bodyPr/>
          <a:lstStyle/>
          <a:p>
            <a:r>
              <a:rPr lang="ru-RU" b="1" dirty="0"/>
              <a:t>Classification </a:t>
            </a:r>
            <a:r>
              <a:rPr lang="ru-RU" b="1" dirty="0" err="1"/>
              <a:t>valueologies</a:t>
            </a:r>
            <a:r>
              <a:rPr lang="ru-RU" b="1" dirty="0"/>
              <a:t>.</a:t>
            </a:r>
          </a:p>
        </p:txBody>
      </p:sp>
      <p:sp>
        <p:nvSpPr>
          <p:cNvPr id="12291" name="Rectangle 3"/>
          <p:cNvSpPr>
            <a:spLocks noGrp="1" noChangeArrowheads="1"/>
          </p:cNvSpPr>
          <p:nvPr>
            <p:ph type="body" idx="1"/>
          </p:nvPr>
        </p:nvSpPr>
        <p:spPr>
          <a:xfrm>
            <a:off x="457200" y="1125538"/>
            <a:ext cx="8229600" cy="5000625"/>
          </a:xfrm>
        </p:spPr>
        <p:txBody>
          <a:bodyPr/>
          <a:lstStyle/>
          <a:p>
            <a:pPr>
              <a:lnSpc>
                <a:spcPct val="90000"/>
              </a:lnSpc>
            </a:pPr>
            <a:r>
              <a:rPr lang="ru-RU" sz="2000" dirty="0"/>
              <a:t>Being on a joint of a number of sciences, </a:t>
            </a:r>
            <a:r>
              <a:rPr lang="ru-RU" sz="2000" dirty="0" err="1"/>
              <a:t>valueology</a:t>
            </a:r>
            <a:r>
              <a:rPr lang="ru-RU" sz="2000" dirty="0"/>
              <a:t> undergoes differentiation as a result of which now in it allocate the following main directions. </a:t>
            </a:r>
            <a:endParaRPr lang="ru-RU" sz="2000" i="1" dirty="0"/>
          </a:p>
          <a:p>
            <a:pPr>
              <a:lnSpc>
                <a:spcPct val="90000"/>
              </a:lnSpc>
            </a:pPr>
            <a:r>
              <a:rPr lang="ru-RU" sz="2000" i="1" dirty="0"/>
              <a:t>The general </a:t>
            </a:r>
            <a:r>
              <a:rPr lang="ru-RU" sz="2000" i="1" dirty="0" err="1"/>
              <a:t>valueology</a:t>
            </a:r>
            <a:r>
              <a:rPr lang="ru-RU" sz="2000" dirty="0"/>
              <a:t>represents a basis, methodology </a:t>
            </a:r>
            <a:r>
              <a:rPr lang="ru-RU" sz="2000" dirty="0" err="1"/>
              <a:t>valueologies</a:t>
            </a:r>
            <a:r>
              <a:rPr lang="ru-RU" sz="2000" dirty="0"/>
              <a:t> as knowledge areas. It defines a place </a:t>
            </a:r>
            <a:r>
              <a:rPr lang="ru-RU" sz="2000" dirty="0" err="1"/>
              <a:t>valueologies</a:t>
            </a:r>
            <a:r>
              <a:rPr lang="ru-RU" sz="2000" dirty="0"/>
              <a:t> in system of sciences about the person, a subject, methods, the purposes, tasks, history of its formation. </a:t>
            </a:r>
            <a:endParaRPr lang="ru-RU" sz="2000" i="1" dirty="0"/>
          </a:p>
          <a:p>
            <a:pPr>
              <a:lnSpc>
                <a:spcPct val="90000"/>
              </a:lnSpc>
            </a:pPr>
            <a:r>
              <a:rPr lang="ru-RU" sz="2000" i="1" dirty="0"/>
              <a:t>The medical </a:t>
            </a:r>
            <a:r>
              <a:rPr lang="ru-RU" sz="2000" i="1" dirty="0" err="1"/>
              <a:t>valueology</a:t>
            </a:r>
            <a:r>
              <a:rPr lang="ru-RU" sz="2000" dirty="0"/>
              <a:t>defines distinctions between health, an illness and their diagnostics, studies ways of external maintenance of health and the prevention of diseases, develops methods and criteria of an assessment of a state of health of the population and separate social and age groups and methods of use of reserve opportunities of an organism for elimination of the begun illness. </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5157788"/>
            <a:ext cx="1139825" cy="151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625" y="5084763"/>
            <a:ext cx="2232025" cy="1601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9113" y="5157788"/>
            <a:ext cx="1131887"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90218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51725" y="5157788"/>
            <a:ext cx="1441450" cy="144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4" name="Rectangle 2"/>
          <p:cNvSpPr>
            <a:spLocks noGrp="1" noChangeArrowheads="1"/>
          </p:cNvSpPr>
          <p:nvPr>
            <p:ph type="title"/>
          </p:nvPr>
        </p:nvSpPr>
        <p:spPr>
          <a:xfrm>
            <a:off x="611188" y="-963613"/>
            <a:ext cx="8229600" cy="1143001"/>
          </a:xfrm>
        </p:spPr>
        <p:txBody>
          <a:bodyPr/>
          <a:lstStyle/>
          <a:p>
            <a:endParaRPr lang="ru-RU"/>
          </a:p>
        </p:txBody>
      </p:sp>
      <p:sp>
        <p:nvSpPr>
          <p:cNvPr id="13315" name="Rectangle 3"/>
          <p:cNvSpPr>
            <a:spLocks noGrp="1" noChangeArrowheads="1"/>
          </p:cNvSpPr>
          <p:nvPr>
            <p:ph type="body" idx="1"/>
          </p:nvPr>
        </p:nvSpPr>
        <p:spPr>
          <a:xfrm>
            <a:off x="457200" y="620713"/>
            <a:ext cx="8229600" cy="5505450"/>
          </a:xfrm>
        </p:spPr>
        <p:txBody>
          <a:bodyPr/>
          <a:lstStyle/>
          <a:p>
            <a:pPr>
              <a:lnSpc>
                <a:spcPct val="90000"/>
              </a:lnSpc>
            </a:pPr>
            <a:r>
              <a:rPr lang="ru-RU" sz="2000" i="1" dirty="0"/>
              <a:t>The pedagogical </a:t>
            </a:r>
            <a:r>
              <a:rPr lang="ru-RU" sz="2000" i="1" dirty="0" err="1"/>
              <a:t>valueology</a:t>
            </a:r>
            <a:r>
              <a:rPr lang="ru-RU" sz="2000" dirty="0"/>
              <a:t>studies questions of training and education of the person having strong vital installation on health and a healthy lifestyle at various age stages of development. </a:t>
            </a:r>
          </a:p>
          <a:p>
            <a:pPr>
              <a:lnSpc>
                <a:spcPct val="90000"/>
              </a:lnSpc>
            </a:pPr>
            <a:r>
              <a:rPr lang="ru-RU" sz="2000" dirty="0"/>
              <a:t>Basic concepts of the pedagogical </a:t>
            </a:r>
            <a:r>
              <a:rPr lang="ru-RU" sz="2000" dirty="0" err="1"/>
              <a:t>valueologies</a:t>
            </a:r>
            <a:r>
              <a:rPr lang="ru-RU" sz="2000" dirty="0"/>
              <a:t> are </a:t>
            </a:r>
            <a:r>
              <a:rPr lang="ru-RU" sz="2000" dirty="0" err="1"/>
              <a:t>the valeological</a:t>
            </a:r>
            <a:r>
              <a:rPr lang="ru-RU" sz="2000" dirty="0"/>
              <a:t> education, </a:t>
            </a:r>
            <a:r>
              <a:rPr lang="ru-RU" sz="2000" dirty="0" err="1"/>
              <a:t>the valeological</a:t>
            </a:r>
            <a:r>
              <a:rPr lang="ru-RU" sz="2000" dirty="0"/>
              <a:t> training, </a:t>
            </a:r>
            <a:r>
              <a:rPr lang="ru-RU" sz="2000" dirty="0" err="1"/>
              <a:t>the valeological</a:t>
            </a:r>
            <a:r>
              <a:rPr lang="ru-RU" sz="2000" dirty="0"/>
              <a:t> education, </a:t>
            </a:r>
            <a:r>
              <a:rPr lang="ru-RU" sz="2000" dirty="0" err="1"/>
              <a:t>the valeological</a:t>
            </a:r>
            <a:r>
              <a:rPr lang="ru-RU" sz="2000" dirty="0"/>
              <a:t> knowledge, </a:t>
            </a:r>
            <a:r>
              <a:rPr lang="ru-RU" sz="2000" dirty="0" err="1"/>
              <a:t>the valeological</a:t>
            </a:r>
            <a:r>
              <a:rPr lang="ru-RU" sz="2000" dirty="0"/>
              <a:t> culture. </a:t>
            </a:r>
            <a:endParaRPr lang="ru-RU" sz="2000" i="1" dirty="0"/>
          </a:p>
          <a:p>
            <a:pPr>
              <a:lnSpc>
                <a:spcPct val="90000"/>
              </a:lnSpc>
            </a:pPr>
            <a:r>
              <a:rPr lang="ru-RU" sz="2000" i="1" dirty="0"/>
              <a:t>The age </a:t>
            </a:r>
            <a:r>
              <a:rPr lang="ru-RU" sz="2000" i="1" dirty="0" err="1"/>
              <a:t>valueology</a:t>
            </a:r>
            <a:r>
              <a:rPr lang="ru-RU" sz="2000" dirty="0"/>
              <a:t> studies features of age formation of health of the person, his relationship with factors of the external and internal environment during various age periods and adaptation to activity conditions. </a:t>
            </a:r>
            <a:endParaRPr lang="ru-RU" sz="2000" i="1" dirty="0"/>
          </a:p>
          <a:p>
            <a:pPr>
              <a:lnSpc>
                <a:spcPct val="90000"/>
              </a:lnSpc>
            </a:pPr>
            <a:r>
              <a:rPr lang="ru-RU" sz="2000" i="1" dirty="0"/>
              <a:t>The differential </a:t>
            </a:r>
            <a:r>
              <a:rPr lang="ru-RU" sz="2000" i="1" dirty="0" err="1"/>
              <a:t>valueology</a:t>
            </a:r>
            <a:r>
              <a:rPr lang="ru-RU" sz="2000" dirty="0"/>
              <a:t> researches the individual and typological features of health constructed on a genetic and fenotipichesky assessment of the individual; develops methodology of creation of individual programs of change of quantity and quality of health. </a:t>
            </a:r>
          </a:p>
        </p:txBody>
      </p:sp>
    </p:spTree>
    <p:extLst>
      <p:ext uri="{BB962C8B-B14F-4D97-AF65-F5344CB8AC3E}">
        <p14:creationId xmlns:p14="http://schemas.microsoft.com/office/powerpoint/2010/main" xmlns="" val="868113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143000"/>
            <a:ext cx="8229600" cy="1143000"/>
          </a:xfrm>
        </p:spPr>
        <p:txBody>
          <a:bodyPr/>
          <a:lstStyle/>
          <a:p>
            <a:endParaRPr lang="ru-RU"/>
          </a:p>
        </p:txBody>
      </p:sp>
      <p:sp>
        <p:nvSpPr>
          <p:cNvPr id="14339" name="Rectangle 3"/>
          <p:cNvSpPr>
            <a:spLocks noGrp="1" noChangeArrowheads="1"/>
          </p:cNvSpPr>
          <p:nvPr>
            <p:ph type="body" idx="1"/>
          </p:nvPr>
        </p:nvSpPr>
        <p:spPr>
          <a:xfrm>
            <a:off x="457200" y="692150"/>
            <a:ext cx="8229600" cy="5434013"/>
          </a:xfrm>
        </p:spPr>
        <p:txBody>
          <a:bodyPr/>
          <a:lstStyle/>
          <a:p>
            <a:pPr>
              <a:lnSpc>
                <a:spcPct val="90000"/>
              </a:lnSpc>
            </a:pPr>
            <a:r>
              <a:rPr lang="ru-RU" sz="2000" i="1" dirty="0"/>
              <a:t>The professional </a:t>
            </a:r>
            <a:r>
              <a:rPr lang="ru-RU" sz="2000" i="1" dirty="0" err="1"/>
              <a:t>valueology</a:t>
            </a:r>
            <a:r>
              <a:rPr lang="ru-RU" sz="2000" dirty="0"/>
              <a:t>studies the questions connected with a problem of professional testing and vocational guidance, the specific typological features of the personality constructed by evidence-based methods of an assessment. Besides, she considers features of influence of professional factors on health of the person, defines methods and means of professional rehabilitation both in the course of work, and during all activity. </a:t>
            </a:r>
            <a:endParaRPr lang="ru-RU" sz="2000" i="1" dirty="0"/>
          </a:p>
          <a:p>
            <a:pPr>
              <a:lnSpc>
                <a:spcPct val="90000"/>
              </a:lnSpc>
            </a:pPr>
            <a:r>
              <a:rPr lang="ru-RU" sz="2000" i="1" dirty="0"/>
              <a:t>The special </a:t>
            </a:r>
            <a:r>
              <a:rPr lang="ru-RU" sz="2000" i="1" dirty="0" err="1"/>
              <a:t>valueology</a:t>
            </a:r>
            <a:r>
              <a:rPr lang="ru-RU" sz="2000" dirty="0"/>
              <a:t>investigates influence of various special, dangerous and extreme factors for health of the person and criteria of safety of these factors, defines methods and means of preservation and recovery of health during and as a result of influence of such factors. Special </a:t>
            </a:r>
            <a:r>
              <a:rPr lang="ru-RU" sz="2000" dirty="0" err="1"/>
              <a:t>valueology</a:t>
            </a:r>
            <a:r>
              <a:rPr lang="ru-RU" sz="2000" dirty="0"/>
              <a:t> it is closely connected with discipline of "fundamentals of health and safety". </a:t>
            </a:r>
          </a:p>
        </p:txBody>
      </p:sp>
      <p:pic>
        <p:nvPicPr>
          <p:cNvPr id="1434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96188" y="4941888"/>
            <a:ext cx="1135062"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250" y="5229225"/>
            <a:ext cx="1308100" cy="1366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48263" y="5013325"/>
            <a:ext cx="1655762" cy="165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043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1143000"/>
            <a:ext cx="8229600" cy="1143000"/>
          </a:xfrm>
        </p:spPr>
        <p:txBody>
          <a:bodyPr/>
          <a:lstStyle/>
          <a:p>
            <a:endParaRPr lang="ru-RU"/>
          </a:p>
        </p:txBody>
      </p:sp>
      <p:sp>
        <p:nvSpPr>
          <p:cNvPr id="15363" name="Rectangle 3"/>
          <p:cNvSpPr>
            <a:spLocks noGrp="1" noChangeArrowheads="1"/>
          </p:cNvSpPr>
          <p:nvPr>
            <p:ph type="body" idx="1"/>
          </p:nvPr>
        </p:nvSpPr>
        <p:spPr>
          <a:xfrm>
            <a:off x="457200" y="692150"/>
            <a:ext cx="8229600" cy="5434013"/>
          </a:xfrm>
        </p:spPr>
        <p:txBody>
          <a:bodyPr/>
          <a:lstStyle/>
          <a:p>
            <a:pPr>
              <a:lnSpc>
                <a:spcPct val="90000"/>
              </a:lnSpc>
            </a:pPr>
            <a:r>
              <a:rPr lang="ru-RU" sz="2000" i="1" dirty="0"/>
              <a:t>The family </a:t>
            </a:r>
            <a:r>
              <a:rPr lang="ru-RU" sz="2000" i="1" dirty="0" err="1"/>
              <a:t>valueology</a:t>
            </a:r>
            <a:r>
              <a:rPr lang="ru-RU" sz="2000" dirty="0"/>
              <a:t> studies a role and a place of a family and each of her members in formation of health, develops recommendations of ways and means of ensuring of health of each of generations and all family in general. </a:t>
            </a:r>
            <a:endParaRPr lang="ru-RU" sz="2000" i="1" dirty="0"/>
          </a:p>
          <a:p>
            <a:pPr>
              <a:lnSpc>
                <a:spcPct val="90000"/>
              </a:lnSpc>
            </a:pPr>
            <a:r>
              <a:rPr lang="ru-RU" sz="2000" i="1" dirty="0"/>
              <a:t>The ecological </a:t>
            </a:r>
            <a:r>
              <a:rPr lang="ru-RU" sz="2000" i="1" dirty="0" err="1"/>
              <a:t>valueology</a:t>
            </a:r>
            <a:r>
              <a:rPr lang="ru-RU" sz="2000" dirty="0"/>
              <a:t>investigates influence of natural factors and consequences of anthropogenous changes in the nature on health of the person, defines behavior of the person in the developing environmental conditions for the purpose of preservation of health. </a:t>
            </a:r>
            <a:endParaRPr lang="ru-RU" sz="2000" i="1" dirty="0"/>
          </a:p>
          <a:p>
            <a:pPr>
              <a:lnSpc>
                <a:spcPct val="90000"/>
              </a:lnSpc>
            </a:pPr>
            <a:r>
              <a:rPr lang="ru-RU" sz="2000" i="1" dirty="0"/>
              <a:t>The social </a:t>
            </a:r>
            <a:r>
              <a:rPr lang="ru-RU" sz="2000" i="1" dirty="0" err="1"/>
              <a:t>valueology</a:t>
            </a:r>
            <a:r>
              <a:rPr lang="ru-RU" sz="2000" dirty="0"/>
              <a:t>sets as the purpose studying of health of the person in society, in its relations of social character with people and society. In the sphere of interests of the social </a:t>
            </a:r>
            <a:r>
              <a:rPr lang="ru-RU" sz="2000" dirty="0" err="1"/>
              <a:t>valueologies</a:t>
            </a:r>
            <a:r>
              <a:rPr lang="ru-RU" sz="2000" dirty="0"/>
              <a:t> there is also a studying of a state of health in social groups (constant or temporary), as in general (collectives, groups), and each of its elements. </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913" y="5013325"/>
            <a:ext cx="1655762" cy="1633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5825" y="4868863"/>
            <a:ext cx="1655763" cy="1655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2287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p:txBody>
          <a:bodyPr/>
          <a:lstStyle/>
          <a:p>
            <a:pPr>
              <a:lnSpc>
                <a:spcPct val="90000"/>
              </a:lnSpc>
              <a:buFont typeface="Wingdings" pitchFamily="2" charset="2"/>
              <a:buNone/>
            </a:pPr>
            <a:r>
              <a:rPr lang="ru-RU" dirty="0"/>
              <a:t>   Zdo</a:t>
            </a:r>
            <a:r>
              <a:rPr lang="ru-RU" dirty="0">
                <a:cs typeface="Times New Roman" pitchFamily="18" charset="0"/>
              </a:rPr>
              <a:t>to rovya is the first and major need of the person, his defining ability to work and providing harmonious development of the personality. It is the major prerequisite to knowledge of world around, to self-affirmation and happiness of the person. Active long life is important composed a human factor.</a:t>
            </a:r>
          </a:p>
        </p:txBody>
      </p:sp>
      <p:sp>
        <p:nvSpPr>
          <p:cNvPr id="62468" name="Rectangle 4"/>
          <p:cNvSpPr>
            <a:spLocks noGrp="1" noChangeArrowheads="1"/>
          </p:cNvSpPr>
          <p:nvPr>
            <p:ph type="title"/>
          </p:nvPr>
        </p:nvSpPr>
        <p:spPr>
          <a:noFill/>
          <a:ln/>
        </p:spPr>
        <p:txBody>
          <a:bodyPr/>
          <a:lstStyle/>
          <a:p>
            <a:endParaRPr/>
          </a:p>
        </p:txBody>
      </p:sp>
      <p:sp>
        <p:nvSpPr>
          <p:cNvPr id="62470" name="Rectangle 6"/>
          <p:cNvSpPr>
            <a:spLocks noChangeArrowheads="1"/>
          </p:cNvSpPr>
          <p:nvPr/>
        </p:nvSpPr>
        <p:spPr bwMode="auto">
          <a:xfrm>
            <a:off x="0" y="2682875"/>
            <a:ext cx="9144000"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a:latin typeface="Arial Narrow" pitchFamily="34" charset="0"/>
                <a:cs typeface="Times New Roman" pitchFamily="18" charset="0"/>
              </a:rPr>
              <a:t>.</a:t>
            </a:r>
            <a:endParaRPr lang="en-US" sz="1200">
              <a:latin typeface="Arial Narrow" pitchFamily="34" charset="0"/>
              <a:cs typeface="Times New Roman" pitchFamily="18" charset="0"/>
            </a:endParaRPr>
          </a:p>
          <a:p>
            <a:pPr eaLnBrk="0" hangingPunct="0"/>
            <a:endParaRPr lang="en-US">
              <a:latin typeface="Arial Narrow" pitchFamily="34" charset="0"/>
            </a:endParaRPr>
          </a:p>
        </p:txBody>
      </p:sp>
    </p:spTree>
    <p:extLst>
      <p:ext uri="{BB962C8B-B14F-4D97-AF65-F5344CB8AC3E}">
        <p14:creationId xmlns:p14="http://schemas.microsoft.com/office/powerpoint/2010/main" xmlns="" val="206526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ru-RU" b="1" dirty="0">
                <a:cs typeface="Times New Roman" pitchFamily="18" charset="0"/>
              </a:rPr>
              <a:t>Signs of health are: </a:t>
            </a:r>
            <a:endParaRPr lang="en-US" b="1" dirty="0">
              <a:cs typeface="Times New Roman" pitchFamily="18" charset="0"/>
            </a:endParaRPr>
          </a:p>
        </p:txBody>
      </p:sp>
      <p:sp>
        <p:nvSpPr>
          <p:cNvPr id="63491" name="Rectangle 3"/>
          <p:cNvSpPr>
            <a:spLocks noGrp="1" noChangeArrowheads="1"/>
          </p:cNvSpPr>
          <p:nvPr>
            <p:ph type="body" idx="1"/>
          </p:nvPr>
        </p:nvSpPr>
        <p:spPr/>
        <p:txBody>
          <a:bodyPr/>
          <a:lstStyle/>
          <a:p>
            <a:pPr>
              <a:lnSpc>
                <a:spcPct val="90000"/>
              </a:lnSpc>
            </a:pPr>
            <a:r>
              <a:rPr lang="ru-RU" sz="2400" b="1" dirty="0">
                <a:cs typeface="Times New Roman" pitchFamily="18" charset="0"/>
              </a:rPr>
              <a:t>1 resistance to action of the damaging factors </a:t>
            </a:r>
            <a:endParaRPr lang="ru-RU" sz="2400" dirty="0">
              <a:cs typeface="Times New Roman" pitchFamily="18" charset="0"/>
            </a:endParaRPr>
          </a:p>
          <a:p>
            <a:pPr>
              <a:lnSpc>
                <a:spcPct val="90000"/>
              </a:lnSpc>
            </a:pPr>
            <a:r>
              <a:rPr lang="ru-RU" sz="2400" b="1" dirty="0">
                <a:cs typeface="Times New Roman" pitchFamily="18" charset="0"/>
              </a:rPr>
              <a:t>2 indicators of growth and development within average norm </a:t>
            </a:r>
            <a:endParaRPr lang="ru-RU" sz="2400" dirty="0">
              <a:cs typeface="Times New Roman" pitchFamily="18" charset="0"/>
            </a:endParaRPr>
          </a:p>
          <a:p>
            <a:pPr>
              <a:lnSpc>
                <a:spcPct val="90000"/>
              </a:lnSpc>
            </a:pPr>
            <a:r>
              <a:rPr lang="ru-RU" sz="2400" b="1" dirty="0">
                <a:cs typeface="Times New Roman" pitchFamily="18" charset="0"/>
              </a:rPr>
              <a:t>3 functional condition of an organism within average norm </a:t>
            </a:r>
            <a:endParaRPr lang="ru-RU" sz="2400" dirty="0">
              <a:cs typeface="Times New Roman" pitchFamily="18" charset="0"/>
            </a:endParaRPr>
          </a:p>
          <a:p>
            <a:pPr>
              <a:lnSpc>
                <a:spcPct val="90000"/>
              </a:lnSpc>
            </a:pPr>
            <a:r>
              <a:rPr lang="ru-RU" sz="2400" b="1" dirty="0">
                <a:cs typeface="Times New Roman" pitchFamily="18" charset="0"/>
              </a:rPr>
              <a:t>4 existence of reserve opportunities of an organism</a:t>
            </a:r>
            <a:endParaRPr lang="ru-RU" sz="2400" dirty="0">
              <a:cs typeface="Times New Roman" pitchFamily="18" charset="0"/>
            </a:endParaRPr>
          </a:p>
          <a:p>
            <a:pPr>
              <a:lnSpc>
                <a:spcPct val="90000"/>
              </a:lnSpc>
            </a:pPr>
            <a:r>
              <a:rPr lang="ru-RU" sz="2400" b="1" dirty="0">
                <a:cs typeface="Times New Roman" pitchFamily="18" charset="0"/>
              </a:rPr>
              <a:t>5 absence of any disease or defects of development </a:t>
            </a:r>
            <a:endParaRPr lang="ru-RU" sz="2400" dirty="0">
              <a:cs typeface="Times New Roman" pitchFamily="18" charset="0"/>
            </a:endParaRPr>
          </a:p>
          <a:p>
            <a:pPr>
              <a:lnSpc>
                <a:spcPct val="90000"/>
              </a:lnSpc>
            </a:pPr>
            <a:r>
              <a:rPr lang="ru-RU" sz="2400" b="1" dirty="0">
                <a:cs typeface="Times New Roman" pitchFamily="18" charset="0"/>
              </a:rPr>
              <a:t>6 high level of moral and strong-willed and valuable and motivational installations</a:t>
            </a:r>
          </a:p>
        </p:txBody>
      </p:sp>
    </p:spTree>
    <p:extLst>
      <p:ext uri="{BB962C8B-B14F-4D97-AF65-F5344CB8AC3E}">
        <p14:creationId xmlns:p14="http://schemas.microsoft.com/office/powerpoint/2010/main" xmlns="" val="46807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p:txBody>
          <a:bodyPr/>
          <a:lstStyle/>
          <a:p>
            <a:r>
              <a:rPr lang="ru-RU" b="1" dirty="0">
                <a:cs typeface="Times New Roman" pitchFamily="18" charset="0"/>
              </a:rPr>
              <a:t>Risk factors for health are</a:t>
            </a:r>
            <a:r>
              <a:rPr lang="ru-RU" b="1" dirty="0"/>
              <a:t>:</a:t>
            </a:r>
            <a:endParaRPr lang="en-US" b="1" dirty="0">
              <a:cs typeface="Times New Roman" pitchFamily="18" charset="0"/>
            </a:endParaRPr>
          </a:p>
        </p:txBody>
      </p:sp>
      <p:sp>
        <p:nvSpPr>
          <p:cNvPr id="64515" name="Rectangle 1027"/>
          <p:cNvSpPr>
            <a:spLocks noGrp="1" noChangeArrowheads="1"/>
          </p:cNvSpPr>
          <p:nvPr>
            <p:ph type="body" idx="1"/>
          </p:nvPr>
        </p:nvSpPr>
        <p:spPr/>
        <p:txBody>
          <a:bodyPr/>
          <a:lstStyle/>
          <a:p>
            <a:r>
              <a:rPr lang="ru-RU" b="1" dirty="0">
                <a:cs typeface="Times New Roman" pitchFamily="18" charset="0"/>
              </a:rPr>
              <a:t>1 hypodynamia  </a:t>
            </a:r>
            <a:endParaRPr lang="ru-RU" dirty="0">
              <a:cs typeface="Times New Roman" pitchFamily="18" charset="0"/>
            </a:endParaRPr>
          </a:p>
          <a:p>
            <a:r>
              <a:rPr lang="ru-RU" b="1" dirty="0">
                <a:cs typeface="Times New Roman" pitchFamily="18" charset="0"/>
              </a:rPr>
              <a:t>2 irrational food </a:t>
            </a:r>
            <a:endParaRPr lang="ru-RU" dirty="0">
              <a:cs typeface="Times New Roman" pitchFamily="18" charset="0"/>
            </a:endParaRPr>
          </a:p>
          <a:p>
            <a:r>
              <a:rPr lang="ru-RU" b="1" dirty="0">
                <a:cs typeface="Times New Roman" pitchFamily="18" charset="0"/>
              </a:rPr>
              <a:t>3 mental overstrain </a:t>
            </a:r>
            <a:endParaRPr lang="ru-RU" dirty="0">
              <a:cs typeface="Times New Roman" pitchFamily="18" charset="0"/>
            </a:endParaRPr>
          </a:p>
          <a:p>
            <a:r>
              <a:rPr lang="ru-RU" b="1" dirty="0">
                <a:cs typeface="Times New Roman" pitchFamily="18" charset="0"/>
              </a:rPr>
              <a:t>4 abuse of alcohol</a:t>
            </a:r>
            <a:endParaRPr lang="ru-RU" dirty="0">
              <a:cs typeface="Times New Roman" pitchFamily="18" charset="0"/>
            </a:endParaRPr>
          </a:p>
          <a:p>
            <a:r>
              <a:rPr lang="ru-RU" b="1" dirty="0">
                <a:cs typeface="Times New Roman" pitchFamily="18" charset="0"/>
              </a:rPr>
              <a:t>5 smoking</a:t>
            </a:r>
            <a:endParaRPr lang="ru-RU" dirty="0">
              <a:cs typeface="Times New Roman" pitchFamily="18" charset="0"/>
            </a:endParaRPr>
          </a:p>
          <a:p>
            <a:r>
              <a:rPr lang="ru-RU" b="1" dirty="0">
                <a:cs typeface="Times New Roman" pitchFamily="18" charset="0"/>
              </a:rPr>
              <a:t>6 excess body weight</a:t>
            </a:r>
          </a:p>
        </p:txBody>
      </p:sp>
    </p:spTree>
    <p:extLst>
      <p:ext uri="{BB962C8B-B14F-4D97-AF65-F5344CB8AC3E}">
        <p14:creationId xmlns:p14="http://schemas.microsoft.com/office/powerpoint/2010/main" xmlns="" val="239356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277813"/>
            <a:ext cx="7772400" cy="706437"/>
          </a:xfrm>
        </p:spPr>
        <p:txBody>
          <a:bodyPr/>
          <a:lstStyle/>
          <a:p>
            <a:r>
              <a:rPr lang="ru-RU" sz="3000" b="1" dirty="0"/>
              <a:t>Basic concepts </a:t>
            </a:r>
            <a:r>
              <a:rPr lang="ru-RU" sz="3000" b="1" dirty="0" err="1"/>
              <a:t>valueologies</a:t>
            </a:r>
            <a:r>
              <a:rPr lang="ru-RU" sz="3000" b="1" dirty="0"/>
              <a:t>.</a:t>
            </a:r>
          </a:p>
        </p:txBody>
      </p:sp>
      <p:sp>
        <p:nvSpPr>
          <p:cNvPr id="3075" name="Rectangle 3"/>
          <p:cNvSpPr>
            <a:spLocks noGrp="1" noChangeArrowheads="1"/>
          </p:cNvSpPr>
          <p:nvPr>
            <p:ph type="body" idx="1"/>
          </p:nvPr>
        </p:nvSpPr>
        <p:spPr>
          <a:xfrm>
            <a:off x="457200" y="1052513"/>
            <a:ext cx="8229600" cy="5073650"/>
          </a:xfrm>
        </p:spPr>
        <p:txBody>
          <a:bodyPr/>
          <a:lstStyle/>
          <a:p>
            <a:r>
              <a:rPr lang="ru-RU" sz="2400" dirty="0"/>
              <a:t>By V.P. Kaznacheev's (1996) definition, </a:t>
            </a:r>
            <a:r>
              <a:rPr lang="ru-RU" sz="2400" b="1" i="1" dirty="0" err="1"/>
              <a:t>valueology</a:t>
            </a:r>
            <a:r>
              <a:rPr lang="ru-RU" sz="2400" dirty="0"/>
              <a:t> - this interdisciplinary scientific direction considering the reasons of health, a way of its providing, formation and preservation in specific conditions of activity. </a:t>
            </a:r>
          </a:p>
          <a:p>
            <a:r>
              <a:rPr lang="ru-RU" sz="2400" b="1" dirty="0" err="1"/>
              <a:t>Valueology</a:t>
            </a:r>
            <a:r>
              <a:rPr lang="ru-RU" sz="2400" dirty="0"/>
              <a:t> as the subject matter represents set of knowledge about health and a healthy lifestyle. </a:t>
            </a:r>
          </a:p>
          <a:p>
            <a:r>
              <a:rPr lang="ru-RU" sz="2400" i="1" dirty="0"/>
              <a:t>Central problem </a:t>
            </a:r>
            <a:r>
              <a:rPr lang="ru-RU" sz="2400" i="1" dirty="0" err="1"/>
              <a:t>valueologies</a:t>
            </a:r>
            <a:r>
              <a:rPr lang="ru-RU" sz="2400" dirty="0"/>
              <a:t>the attitude towards individual health and education of culture of health in the course of individual development of the personality is.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40650" y="188913"/>
            <a:ext cx="1139825" cy="172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2901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ru-RU" b="1" dirty="0">
                <a:cs typeface="Times New Roman" pitchFamily="18" charset="0"/>
              </a:rPr>
              <a:t>The factors damaging health:</a:t>
            </a:r>
            <a:endParaRPr lang="en-US" dirty="0"/>
          </a:p>
        </p:txBody>
      </p:sp>
      <p:sp>
        <p:nvSpPr>
          <p:cNvPr id="65539" name="Rectangle 3"/>
          <p:cNvSpPr>
            <a:spLocks noGrp="1" noChangeArrowheads="1"/>
          </p:cNvSpPr>
          <p:nvPr>
            <p:ph type="body" idx="1"/>
          </p:nvPr>
        </p:nvSpPr>
        <p:spPr/>
        <p:txBody>
          <a:bodyPr/>
          <a:lstStyle/>
          <a:p>
            <a:pPr>
              <a:lnSpc>
                <a:spcPct val="90000"/>
              </a:lnSpc>
            </a:pPr>
            <a:r>
              <a:rPr lang="ru-RU" sz="2800" b="1" dirty="0">
                <a:cs typeface="Times New Roman" pitchFamily="18" charset="0"/>
              </a:rPr>
              <a:t>1. Objective factors: bad ecology, heredity factor, </a:t>
            </a:r>
            <a:r>
              <a:rPr lang="ru-RU" sz="2800" b="1" dirty="0" err="1">
                <a:cs typeface="Times New Roman" pitchFamily="18" charset="0"/>
              </a:rPr>
              <a:t>the psycho</a:t>
            </a:r>
            <a:r>
              <a:rPr lang="ru-RU" sz="2800" b="1" dirty="0">
                <a:cs typeface="Times New Roman" pitchFamily="18" charset="0"/>
              </a:rPr>
              <a:t>- emotional pressure (stresses), medicine level of development, social and economic status of the country. </a:t>
            </a:r>
            <a:endParaRPr lang="ru-RU" sz="2800" dirty="0">
              <a:cs typeface="Times New Roman" pitchFamily="18" charset="0"/>
            </a:endParaRPr>
          </a:p>
          <a:p>
            <a:pPr>
              <a:lnSpc>
                <a:spcPct val="90000"/>
              </a:lnSpc>
            </a:pPr>
            <a:r>
              <a:rPr lang="ru-RU" sz="2800" b="1" dirty="0">
                <a:cs typeface="Times New Roman" pitchFamily="18" charset="0"/>
              </a:rPr>
              <a:t>2. Subjective factors: addictions, inactive way of life, improper feeding, irrational mode of life (work, rest, dream), </a:t>
            </a:r>
            <a:r>
              <a:rPr lang="ru-RU" sz="2800" b="1" dirty="0" err="1">
                <a:cs typeface="Times New Roman" pitchFamily="18" charset="0"/>
              </a:rPr>
              <a:t>the psycho</a:t>
            </a:r>
            <a:r>
              <a:rPr lang="ru-RU" sz="2800" b="1" dirty="0">
                <a:cs typeface="Times New Roman" pitchFamily="18" charset="0"/>
              </a:rPr>
              <a:t>- emotional pressure</a:t>
            </a:r>
          </a:p>
        </p:txBody>
      </p:sp>
    </p:spTree>
    <p:extLst>
      <p:ext uri="{BB962C8B-B14F-4D97-AF65-F5344CB8AC3E}">
        <p14:creationId xmlns:p14="http://schemas.microsoft.com/office/powerpoint/2010/main" xmlns="" val="46349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ru-RU"/>
              <a:t>.</a:t>
            </a:r>
            <a:endParaRPr lang="en-US"/>
          </a:p>
        </p:txBody>
      </p:sp>
      <p:sp>
        <p:nvSpPr>
          <p:cNvPr id="66563" name="Rectangle 3"/>
          <p:cNvSpPr>
            <a:spLocks noGrp="1" noChangeArrowheads="1"/>
          </p:cNvSpPr>
          <p:nvPr>
            <p:ph type="body" idx="1"/>
          </p:nvPr>
        </p:nvSpPr>
        <p:spPr/>
        <p:txBody>
          <a:bodyPr/>
          <a:lstStyle/>
          <a:p>
            <a:pPr>
              <a:lnSpc>
                <a:spcPct val="90000"/>
              </a:lnSpc>
            </a:pPr>
            <a:r>
              <a:rPr lang="ru-RU" sz="2400" b="1">
                <a:cs typeface="Times New Roman" pitchFamily="18" charset="0"/>
              </a:rPr>
              <a:t>Health helps us to implement our plans, successfully to solve the vital main objectives, to overcome difficulties and if it is necessary, and considerable overloads. The kind health which is reasonably kept and strengthened by the person provides it long and active life.</a:t>
            </a:r>
          </a:p>
          <a:p>
            <a:pPr>
              <a:lnSpc>
                <a:spcPct val="90000"/>
              </a:lnSpc>
            </a:pPr>
            <a:r>
              <a:rPr lang="ru-RU" sz="2400" b="1">
                <a:cs typeface="Times New Roman" pitchFamily="18" charset="0"/>
              </a:rPr>
              <a:t> </a:t>
            </a:r>
          </a:p>
          <a:p>
            <a:pPr>
              <a:lnSpc>
                <a:spcPct val="90000"/>
              </a:lnSpc>
            </a:pPr>
            <a:r>
              <a:rPr lang="ru-RU" sz="2400" b="1">
                <a:cs typeface="Times New Roman" pitchFamily="18" charset="0"/>
              </a:rPr>
              <a:t>Scientific data testify that most of people at observance of hygienic rules by them has an opportunity to live till 100 years and more.</a:t>
            </a:r>
          </a:p>
          <a:p>
            <a:pPr>
              <a:lnSpc>
                <a:spcPct val="90000"/>
              </a:lnSpc>
            </a:pPr>
            <a:endParaRPr lang="ru-RU" sz="2400" b="1">
              <a:cs typeface="Times New Roman" pitchFamily="18" charset="0"/>
            </a:endParaRPr>
          </a:p>
        </p:txBody>
      </p:sp>
    </p:spTree>
    <p:extLst>
      <p:ext uri="{BB962C8B-B14F-4D97-AF65-F5344CB8AC3E}">
        <p14:creationId xmlns:p14="http://schemas.microsoft.com/office/powerpoint/2010/main" xmlns="" val="189468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ru-RU" sz="2400"/>
              <a:t>continuation</a:t>
            </a:r>
            <a:endParaRPr lang="en-US" sz="2400"/>
          </a:p>
        </p:txBody>
      </p:sp>
      <p:sp>
        <p:nvSpPr>
          <p:cNvPr id="67587" name="Rectangle 3"/>
          <p:cNvSpPr>
            <a:spLocks noGrp="1" noChangeArrowheads="1"/>
          </p:cNvSpPr>
          <p:nvPr>
            <p:ph type="body" idx="1"/>
          </p:nvPr>
        </p:nvSpPr>
        <p:spPr/>
        <p:txBody>
          <a:bodyPr/>
          <a:lstStyle/>
          <a:p>
            <a:endParaRPr/>
          </a:p>
        </p:txBody>
      </p:sp>
      <p:sp>
        <p:nvSpPr>
          <p:cNvPr id="67589" name="Rectangle 5"/>
          <p:cNvSpPr>
            <a:spLocks noChangeArrowheads="1"/>
          </p:cNvSpPr>
          <p:nvPr/>
        </p:nvSpPr>
        <p:spPr bwMode="auto">
          <a:xfrm>
            <a:off x="381000" y="2286000"/>
            <a:ext cx="9144000" cy="520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latin typeface="Arial Narrow" pitchFamily="34" charset="0"/>
                <a:cs typeface="Times New Roman" pitchFamily="18" charset="0"/>
              </a:rPr>
              <a:t>Unfortunately, many people do not respect the protozoa proved by science of the rules of a healthy lifestyle. One become the victims of low-mobility (hypodynamia) causing presenilation, others go to excess in food with almost inevitable development of obesity in these cases, a sclerosis of vessels, and at some - diabetes, the third are not able to have a rest, distract from production and household cares, are eternally uneasy, nervna, have sleeplessness that finally leads to numerous diseases of an internal. Some people, giving in to an addiction to smoking and alcohol, actively shorten the life.</a:t>
            </a:r>
            <a:endParaRPr lang="en-US">
              <a:latin typeface="Arial Narrow" pitchFamily="34" charset="0"/>
              <a:cs typeface="Times New Roman" pitchFamily="18" charset="0"/>
            </a:endParaRPr>
          </a:p>
          <a:p>
            <a:pPr eaLnBrk="0" hangingPunct="0"/>
            <a:r>
              <a:rPr lang="en-US" b="1">
                <a:latin typeface="Arial Narrow" pitchFamily="34" charset="0"/>
                <a:cs typeface="Times New Roman" pitchFamily="18" charset="0"/>
              </a:rPr>
              <a:t> </a:t>
            </a:r>
            <a:endParaRPr lang="en-US">
              <a:latin typeface="Arial Narrow" pitchFamily="34" charset="0"/>
              <a:cs typeface="Times New Roman" pitchFamily="18" charset="0"/>
            </a:endParaRPr>
          </a:p>
          <a:p>
            <a:pPr eaLnBrk="0" hangingPunct="0"/>
            <a:endParaRPr lang="en-US">
              <a:latin typeface="Arial Narrow" pitchFamily="34" charset="0"/>
            </a:endParaRPr>
          </a:p>
        </p:txBody>
      </p:sp>
    </p:spTree>
    <p:extLst>
      <p:ext uri="{BB962C8B-B14F-4D97-AF65-F5344CB8AC3E}">
        <p14:creationId xmlns:p14="http://schemas.microsoft.com/office/powerpoint/2010/main" xmlns="" val="2868889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ru-RU"/>
              <a:t>Healthy lifestyle.</a:t>
            </a:r>
            <a:endParaRPr lang="en-US"/>
          </a:p>
        </p:txBody>
      </p:sp>
      <p:sp>
        <p:nvSpPr>
          <p:cNvPr id="68611" name="Rectangle 3"/>
          <p:cNvSpPr>
            <a:spLocks noGrp="1" noChangeArrowheads="1"/>
          </p:cNvSpPr>
          <p:nvPr>
            <p:ph type="body" idx="1"/>
          </p:nvPr>
        </p:nvSpPr>
        <p:spPr/>
        <p:txBody>
          <a:bodyPr/>
          <a:lstStyle/>
          <a:p>
            <a:pPr>
              <a:lnSpc>
                <a:spcPct val="90000"/>
              </a:lnSpc>
            </a:pPr>
            <a:r>
              <a:rPr lang="ru-RU" dirty="0"/>
              <a:t>The healthy image of life is an image </a:t>
            </a:r>
            <a:r>
              <a:rPr lang="ru-RU" dirty="0" err="1"/>
              <a:t>lives, based</a:t>
            </a:r>
            <a:r>
              <a:rPr lang="ru-RU" dirty="0"/>
              <a:t> on the principles </a:t>
            </a:r>
            <a:r>
              <a:rPr lang="ru-RU" dirty="0" err="1"/>
              <a:t>moral, rationallyорганизованный,активный,трудовой,закаливающий,и</a:t>
            </a:r>
            <a:r>
              <a:rPr lang="ru-RU" dirty="0"/>
              <a:t> in the same </a:t>
            </a:r>
            <a:r>
              <a:rPr lang="ru-RU" dirty="0" err="1"/>
              <a:t>time, protecting</a:t>
            </a:r>
            <a:r>
              <a:rPr lang="ru-RU" dirty="0"/>
              <a:t> from adverse effects of the surrounding </a:t>
            </a:r>
            <a:r>
              <a:rPr lang="ru-RU" dirty="0" err="1"/>
              <a:t>Wednesdays, allowing</a:t>
            </a:r>
            <a:r>
              <a:rPr lang="ru-RU" dirty="0"/>
              <a:t> till an old age to keep </a:t>
            </a:r>
            <a:r>
              <a:rPr lang="ru-RU" dirty="0" err="1"/>
              <a:t>moral, mental</a:t>
            </a:r>
            <a:r>
              <a:rPr lang="ru-RU" dirty="0"/>
              <a:t> and physical health.</a:t>
            </a:r>
          </a:p>
        </p:txBody>
      </p:sp>
    </p:spTree>
    <p:extLst>
      <p:ext uri="{BB962C8B-B14F-4D97-AF65-F5344CB8AC3E}">
        <p14:creationId xmlns:p14="http://schemas.microsoft.com/office/powerpoint/2010/main" xmlns="" val="3279601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ru-RU" b="1" u="sng">
                <a:cs typeface="Times New Roman" pitchFamily="18" charset="0"/>
              </a:rPr>
              <a:t>Healthy nutrition</a:t>
            </a:r>
            <a:endParaRPr lang="en-US"/>
          </a:p>
        </p:txBody>
      </p:sp>
      <p:sp>
        <p:nvSpPr>
          <p:cNvPr id="69635" name="Rectangle 3"/>
          <p:cNvSpPr>
            <a:spLocks noGrp="1" noChangeArrowheads="1"/>
          </p:cNvSpPr>
          <p:nvPr>
            <p:ph type="body" idx="1"/>
          </p:nvPr>
        </p:nvSpPr>
        <p:spPr/>
        <p:txBody>
          <a:bodyPr/>
          <a:lstStyle/>
          <a:p>
            <a:pPr>
              <a:lnSpc>
                <a:spcPct val="90000"/>
              </a:lnSpc>
            </a:pPr>
            <a:r>
              <a:rPr lang="ru-RU" sz="2400" b="1">
                <a:cs typeface="Times New Roman" pitchFamily="18" charset="0"/>
              </a:rPr>
              <a:t>Food has to meet 3 main requirements </a:t>
            </a:r>
            <a:endParaRPr lang="ru-RU" sz="2400">
              <a:cs typeface="Times New Roman" pitchFamily="18" charset="0"/>
            </a:endParaRPr>
          </a:p>
          <a:p>
            <a:pPr>
              <a:lnSpc>
                <a:spcPct val="90000"/>
              </a:lnSpc>
            </a:pPr>
            <a:r>
              <a:rPr lang="ru-RU" sz="2400" b="1">
                <a:cs typeface="Times New Roman" pitchFamily="18" charset="0"/>
              </a:rPr>
              <a:t>1 adequacy of food; </a:t>
            </a:r>
            <a:endParaRPr lang="ru-RU" sz="2400">
              <a:cs typeface="Times New Roman" pitchFamily="18" charset="0"/>
            </a:endParaRPr>
          </a:p>
          <a:p>
            <a:pPr>
              <a:lnSpc>
                <a:spcPct val="90000"/>
              </a:lnSpc>
            </a:pPr>
            <a:r>
              <a:rPr lang="ru-RU" sz="2400" b="1">
                <a:cs typeface="Times New Roman" pitchFamily="18" charset="0"/>
              </a:rPr>
              <a:t>2 balance of food; </a:t>
            </a:r>
            <a:endParaRPr lang="ru-RU" sz="2400">
              <a:cs typeface="Times New Roman" pitchFamily="18" charset="0"/>
            </a:endParaRPr>
          </a:p>
          <a:p>
            <a:pPr>
              <a:lnSpc>
                <a:spcPct val="90000"/>
              </a:lnSpc>
            </a:pPr>
            <a:r>
              <a:rPr lang="ru-RU" sz="2400" b="1">
                <a:cs typeface="Times New Roman" pitchFamily="18" charset="0"/>
              </a:rPr>
              <a:t>3 diet. </a:t>
            </a:r>
            <a:endParaRPr lang="ru-RU" sz="2400">
              <a:cs typeface="Times New Roman" pitchFamily="18" charset="0"/>
            </a:endParaRPr>
          </a:p>
          <a:p>
            <a:pPr>
              <a:lnSpc>
                <a:spcPct val="90000"/>
              </a:lnSpc>
            </a:pPr>
            <a:r>
              <a:rPr lang="ru-RU" sz="2400" b="1">
                <a:cs typeface="Times New Roman" pitchFamily="18" charset="0"/>
              </a:rPr>
              <a:t> </a:t>
            </a:r>
            <a:endParaRPr lang="ru-RU" sz="2400">
              <a:cs typeface="Times New Roman" pitchFamily="18" charset="0"/>
            </a:endParaRPr>
          </a:p>
          <a:p>
            <a:pPr>
              <a:lnSpc>
                <a:spcPct val="90000"/>
              </a:lnSpc>
            </a:pPr>
            <a:r>
              <a:rPr lang="ru-RU" sz="2400" b="1">
                <a:cs typeface="Times New Roman" pitchFamily="18" charset="0"/>
              </a:rPr>
              <a:t>Rules of food include: </a:t>
            </a:r>
            <a:endParaRPr lang="ru-RU" sz="2400">
              <a:cs typeface="Times New Roman" pitchFamily="18" charset="0"/>
            </a:endParaRPr>
          </a:p>
          <a:p>
            <a:pPr>
              <a:lnSpc>
                <a:spcPct val="90000"/>
              </a:lnSpc>
            </a:pPr>
            <a:r>
              <a:rPr lang="ru-RU" sz="2400" b="1">
                <a:cs typeface="Times New Roman" pitchFamily="18" charset="0"/>
              </a:rPr>
              <a:t>1 accounting of power expenditure in an organism; </a:t>
            </a:r>
            <a:endParaRPr lang="ru-RU" sz="2400">
              <a:cs typeface="Times New Roman" pitchFamily="18" charset="0"/>
            </a:endParaRPr>
          </a:p>
          <a:p>
            <a:pPr>
              <a:lnSpc>
                <a:spcPct val="90000"/>
              </a:lnSpc>
            </a:pPr>
            <a:r>
              <a:rPr lang="ru-RU" sz="2400" b="1">
                <a:cs typeface="Times New Roman" pitchFamily="18" charset="0"/>
              </a:rPr>
              <a:t>2 accounting of seasonality in food; </a:t>
            </a:r>
            <a:endParaRPr lang="ru-RU" sz="2400">
              <a:cs typeface="Times New Roman" pitchFamily="18" charset="0"/>
            </a:endParaRPr>
          </a:p>
          <a:p>
            <a:pPr>
              <a:lnSpc>
                <a:spcPct val="90000"/>
              </a:lnSpc>
            </a:pPr>
            <a:r>
              <a:rPr lang="ru-RU" sz="2400" b="1">
                <a:cs typeface="Times New Roman" pitchFamily="18" charset="0"/>
              </a:rPr>
              <a:t>3 accounting of compatibility of products; </a:t>
            </a:r>
            <a:endParaRPr lang="ru-RU" sz="2400">
              <a:cs typeface="Times New Roman" pitchFamily="18" charset="0"/>
            </a:endParaRPr>
          </a:p>
          <a:p>
            <a:pPr>
              <a:lnSpc>
                <a:spcPct val="90000"/>
              </a:lnSpc>
            </a:pPr>
            <a:r>
              <a:rPr lang="ru-RU" sz="2400" b="1">
                <a:cs typeface="Times New Roman" pitchFamily="18" charset="0"/>
              </a:rPr>
              <a:t>4 temperatures of food, etc. </a:t>
            </a:r>
          </a:p>
        </p:txBody>
      </p:sp>
    </p:spTree>
    <p:extLst>
      <p:ext uri="{BB962C8B-B14F-4D97-AF65-F5344CB8AC3E}">
        <p14:creationId xmlns:p14="http://schemas.microsoft.com/office/powerpoint/2010/main" xmlns="" val="3012115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ru-RU" sz="2400"/>
              <a:t>continuation</a:t>
            </a:r>
            <a:endParaRPr lang="en-US" sz="2400"/>
          </a:p>
        </p:txBody>
      </p:sp>
      <p:sp>
        <p:nvSpPr>
          <p:cNvPr id="70659" name="Rectangle 3"/>
          <p:cNvSpPr>
            <a:spLocks noGrp="1" noChangeArrowheads="1"/>
          </p:cNvSpPr>
          <p:nvPr>
            <p:ph type="body" idx="1"/>
          </p:nvPr>
        </p:nvSpPr>
        <p:spPr/>
        <p:txBody>
          <a:bodyPr/>
          <a:lstStyle/>
          <a:p>
            <a:pPr>
              <a:lnSpc>
                <a:spcPct val="90000"/>
              </a:lnSpc>
            </a:pPr>
            <a:r>
              <a:rPr lang="ru-RU" sz="2400" b="1" dirty="0">
                <a:cs typeface="Times New Roman" pitchFamily="18" charset="0"/>
              </a:rPr>
              <a:t>The food is not only the main source of energy but also "construction material" for new cages.</a:t>
            </a:r>
            <a:endParaRPr lang="ru-RU" sz="2400" dirty="0">
              <a:cs typeface="Times New Roman" pitchFamily="18" charset="0"/>
            </a:endParaRPr>
          </a:p>
          <a:p>
            <a:pPr>
              <a:lnSpc>
                <a:spcPct val="90000"/>
              </a:lnSpc>
            </a:pPr>
            <a:r>
              <a:rPr lang="ru-RU" sz="2400" b="1" dirty="0">
                <a:cs typeface="Times New Roman" pitchFamily="18" charset="0"/>
              </a:rPr>
              <a:t> </a:t>
            </a:r>
            <a:endParaRPr lang="ru-RU" sz="2400" dirty="0">
              <a:cs typeface="Times New Roman" pitchFamily="18" charset="0"/>
            </a:endParaRPr>
          </a:p>
          <a:p>
            <a:pPr>
              <a:lnSpc>
                <a:spcPct val="90000"/>
              </a:lnSpc>
            </a:pPr>
            <a:r>
              <a:rPr lang="ru-RU" sz="2000" b="1" dirty="0">
                <a:cs typeface="Times New Roman" pitchFamily="18" charset="0"/>
              </a:rPr>
              <a:t>People eat differently, however there is a number of requirements which have to be considered by all. First of all the food has to be various and full, i.e. contain in the necessary quantity and in certain ratios all main nutrients. It is impossible to allow an overeating: it conducts to obesity. Also food with systematic introduction of unreasonable quantities of any one product or feedstuffs of one class is very unhealthy (for example, plentiful introduction of fats or carbohydrates, the increased consumption of table salt).</a:t>
            </a:r>
          </a:p>
        </p:txBody>
      </p:sp>
    </p:spTree>
    <p:extLst>
      <p:ext uri="{BB962C8B-B14F-4D97-AF65-F5344CB8AC3E}">
        <p14:creationId xmlns:p14="http://schemas.microsoft.com/office/powerpoint/2010/main" xmlns="" val="3313990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ru-RU" sz="2400"/>
              <a:t>continuation</a:t>
            </a:r>
            <a:endParaRPr lang="en-US" sz="2400"/>
          </a:p>
        </p:txBody>
      </p:sp>
      <p:sp>
        <p:nvSpPr>
          <p:cNvPr id="71683" name="Rectangle 3"/>
          <p:cNvSpPr>
            <a:spLocks noGrp="1" noChangeArrowheads="1"/>
          </p:cNvSpPr>
          <p:nvPr>
            <p:ph type="body" idx="1"/>
          </p:nvPr>
        </p:nvSpPr>
        <p:spPr/>
        <p:txBody>
          <a:bodyPr/>
          <a:lstStyle/>
          <a:p>
            <a:pPr>
              <a:lnSpc>
                <a:spcPct val="90000"/>
              </a:lnSpc>
            </a:pPr>
            <a:r>
              <a:rPr lang="ru-RU" sz="2400" b="1" dirty="0">
                <a:cs typeface="Times New Roman" pitchFamily="18" charset="0"/>
              </a:rPr>
              <a:t>Intervals between meals should not be too big (no more than 5-6 h.). Harmfully to eat food only 2 times a day, but in the excessive portions since it creates too big loading for blood circulation. To the healthy person 3-4 times per day are better to eat. At three meals a day the lunch, and most easy - a dinner has to be the most nourishing. Harmfully during food to read, solve complex and responsible challenges. It is impossible to hurry, eat, burning hot food, to swallow of big pieces of food, without chewing.</a:t>
            </a:r>
          </a:p>
          <a:p>
            <a:pPr>
              <a:lnSpc>
                <a:spcPct val="90000"/>
              </a:lnSpc>
            </a:pPr>
            <a:r>
              <a:rPr lang="ru-RU" sz="2800" b="1" dirty="0">
                <a:cs typeface="Times New Roman" pitchFamily="18" charset="0"/>
              </a:rPr>
              <a:t> </a:t>
            </a:r>
            <a:endParaRPr lang="ru-RU" sz="2800" dirty="0">
              <a:cs typeface="Times New Roman" pitchFamily="18" charset="0"/>
            </a:endParaRPr>
          </a:p>
        </p:txBody>
      </p:sp>
    </p:spTree>
    <p:extLst>
      <p:ext uri="{BB962C8B-B14F-4D97-AF65-F5344CB8AC3E}">
        <p14:creationId xmlns:p14="http://schemas.microsoft.com/office/powerpoint/2010/main" xmlns="" val="1239158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ru-RU" sz="2400"/>
              <a:t>continuation</a:t>
            </a:r>
            <a:endParaRPr lang="en-US" sz="2400"/>
          </a:p>
        </p:txBody>
      </p:sp>
      <p:sp>
        <p:nvSpPr>
          <p:cNvPr id="73732" name="Rectangle 4"/>
          <p:cNvSpPr>
            <a:spLocks noGrp="1" noChangeArrowheads="1"/>
          </p:cNvSpPr>
          <p:nvPr>
            <p:ph type="body" idx="1"/>
          </p:nvPr>
        </p:nvSpPr>
        <p:spPr>
          <a:noFill/>
          <a:ln/>
        </p:spPr>
        <p:txBody>
          <a:bodyPr/>
          <a:lstStyle/>
          <a:p>
            <a:pPr>
              <a:lnSpc>
                <a:spcPct val="90000"/>
              </a:lnSpc>
            </a:pPr>
            <a:r>
              <a:rPr lang="ru-RU" sz="2400" b="1" dirty="0">
                <a:cs typeface="Times New Roman" pitchFamily="18" charset="0"/>
              </a:rPr>
              <a:t>Badly the systematic food a vsukhomyatka, without hot dishes influences an organism. It is necessary to follow rules of personal hygiene and sanitation. The person neglecting a diet is threatened by development of such serious illnesses of digestion, as, for example, stomach ulcer over time. The careful chewing, crushing of food to a certain extent protects a mucous membrane of digestive bodies from mechanical damages, scratches and, besides, promotes fast penetration of juice into depth of food weight. It is necessary to watch constantly a dental health and a mouth.</a:t>
            </a:r>
            <a:endParaRPr lang="ru-RU" sz="2400" dirty="0">
              <a:cs typeface="Times New Roman" pitchFamily="18" charset="0"/>
            </a:endParaRPr>
          </a:p>
          <a:p>
            <a:pPr>
              <a:lnSpc>
                <a:spcPct val="90000"/>
              </a:lnSpc>
            </a:pPr>
            <a:endParaRPr lang="ru-RU" sz="2400" dirty="0">
              <a:cs typeface="Times New Roman" pitchFamily="18" charset="0"/>
            </a:endParaRPr>
          </a:p>
          <a:p>
            <a:pPr>
              <a:lnSpc>
                <a:spcPct val="90000"/>
              </a:lnSpc>
            </a:pPr>
            <a:endParaRPr lang="ru-RU" sz="2400" dirty="0"/>
          </a:p>
        </p:txBody>
      </p:sp>
    </p:spTree>
    <p:extLst>
      <p:ext uri="{BB962C8B-B14F-4D97-AF65-F5344CB8AC3E}">
        <p14:creationId xmlns:p14="http://schemas.microsoft.com/office/powerpoint/2010/main" xmlns="" val="3526428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ru-RU" b="1" u="sng">
                <a:cs typeface="Times New Roman" pitchFamily="18" charset="0"/>
              </a:rPr>
              <a:t>Physical activity</a:t>
            </a:r>
            <a:endParaRPr lang="en-US"/>
          </a:p>
        </p:txBody>
      </p:sp>
      <p:sp>
        <p:nvSpPr>
          <p:cNvPr id="74755" name="Rectangle 3"/>
          <p:cNvSpPr>
            <a:spLocks noGrp="1" noChangeArrowheads="1"/>
          </p:cNvSpPr>
          <p:nvPr>
            <p:ph type="body" idx="1"/>
          </p:nvPr>
        </p:nvSpPr>
        <p:spPr/>
        <p:txBody>
          <a:bodyPr/>
          <a:lstStyle/>
          <a:p>
            <a:pPr>
              <a:lnSpc>
                <a:spcPct val="90000"/>
              </a:lnSpc>
            </a:pPr>
            <a:r>
              <a:rPr lang="ru-RU" sz="2000" b="1" dirty="0">
                <a:cs typeface="Times New Roman" pitchFamily="18" charset="0"/>
              </a:rPr>
              <a:t>There is a necessary and sufficient level of physical activity of the person characterized by the general indicators of the rational contents, structure and use of the active motive mode. This level is defined by restoration after active work at which there is an increase and accumulation of the resources of an organism increasing its potential and working capacity.</a:t>
            </a:r>
            <a:endParaRPr lang="ru-RU" sz="2000" dirty="0">
              <a:cs typeface="Times New Roman" pitchFamily="18" charset="0"/>
            </a:endParaRPr>
          </a:p>
          <a:p>
            <a:pPr>
              <a:lnSpc>
                <a:spcPct val="90000"/>
              </a:lnSpc>
            </a:pPr>
            <a:r>
              <a:rPr lang="ru-RU" sz="2000" b="1" dirty="0">
                <a:cs typeface="Times New Roman" pitchFamily="18" charset="0"/>
              </a:rPr>
              <a:t> </a:t>
            </a:r>
            <a:endParaRPr lang="ru-RU" sz="2000" dirty="0">
              <a:cs typeface="Times New Roman" pitchFamily="18" charset="0"/>
            </a:endParaRPr>
          </a:p>
          <a:p>
            <a:pPr>
              <a:lnSpc>
                <a:spcPct val="90000"/>
              </a:lnSpc>
            </a:pPr>
            <a:r>
              <a:rPr lang="ru-RU" sz="2000" b="1" dirty="0">
                <a:cs typeface="Times New Roman" pitchFamily="18" charset="0"/>
              </a:rPr>
              <a:t>Regular physical training, the raised motive mode at people of different age promote increaseorganism opportunities, to improvement of health. Especially it is shown at persons which professional activity has inactive character, does not demand physical tension, and also from elderly people.</a:t>
            </a:r>
            <a:endParaRPr lang="ru-RU" sz="2000" dirty="0">
              <a:cs typeface="Times New Roman" pitchFamily="18" charset="0"/>
            </a:endParaRPr>
          </a:p>
          <a:p>
            <a:pPr>
              <a:lnSpc>
                <a:spcPct val="90000"/>
              </a:lnSpc>
            </a:pPr>
            <a:endParaRPr lang="ru-RU" sz="2000" dirty="0"/>
          </a:p>
        </p:txBody>
      </p:sp>
    </p:spTree>
    <p:extLst>
      <p:ext uri="{BB962C8B-B14F-4D97-AF65-F5344CB8AC3E}">
        <p14:creationId xmlns:p14="http://schemas.microsoft.com/office/powerpoint/2010/main" xmlns="" val="3938070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ru-RU" sz="2400"/>
              <a:t>continuation</a:t>
            </a:r>
            <a:endParaRPr lang="en-US" sz="2400"/>
          </a:p>
        </p:txBody>
      </p:sp>
      <p:sp>
        <p:nvSpPr>
          <p:cNvPr id="75779" name="Rectangle 3"/>
          <p:cNvSpPr>
            <a:spLocks noGrp="1" noChangeArrowheads="1"/>
          </p:cNvSpPr>
          <p:nvPr>
            <p:ph type="body" idx="1"/>
          </p:nvPr>
        </p:nvSpPr>
        <p:spPr/>
        <p:txBody>
          <a:bodyPr/>
          <a:lstStyle/>
          <a:p>
            <a:pPr>
              <a:lnSpc>
                <a:spcPct val="90000"/>
              </a:lnSpc>
            </a:pPr>
            <a:r>
              <a:rPr lang="ru-RU" sz="2400" b="1">
                <a:cs typeface="Times New Roman" pitchFamily="18" charset="0"/>
              </a:rPr>
              <a:t>To be in a good physical form means capable to be vigorous, vigorous and without excessive fatigue to carry out daily tasks, to keep enough energy for active recreation and successfully to overcome unexpected vital difficulties.</a:t>
            </a:r>
            <a:endParaRPr lang="ru-RU" sz="2400">
              <a:cs typeface="Times New Roman" pitchFamily="18" charset="0"/>
            </a:endParaRPr>
          </a:p>
          <a:p>
            <a:pPr>
              <a:lnSpc>
                <a:spcPct val="90000"/>
              </a:lnSpc>
              <a:buFont typeface="Wingdings" pitchFamily="2" charset="2"/>
              <a:buNone/>
            </a:pPr>
            <a:r>
              <a:rPr lang="ru-RU" sz="2400" b="1"/>
              <a:t>    For each person </a:t>
            </a:r>
            <a:r>
              <a:rPr lang="ru-RU" sz="2400" b="1">
                <a:cs typeface="Times New Roman" pitchFamily="18" charset="0"/>
              </a:rPr>
              <a:t>there is a choice of the individual program of physical activity: walking, jogging, swimming, a driving by bicycle, walking on skis, aerobics and other types of physical activity</a:t>
            </a:r>
          </a:p>
        </p:txBody>
      </p:sp>
    </p:spTree>
    <p:extLst>
      <p:ext uri="{BB962C8B-B14F-4D97-AF65-F5344CB8AC3E}">
        <p14:creationId xmlns:p14="http://schemas.microsoft.com/office/powerpoint/2010/main" xmlns="" val="418341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750" y="-1143000"/>
            <a:ext cx="8229600" cy="1143000"/>
          </a:xfrm>
        </p:spPr>
        <p:txBody>
          <a:bodyPr/>
          <a:lstStyle/>
          <a:p>
            <a:endParaRPr lang="ru-RU" dirty="0"/>
          </a:p>
        </p:txBody>
      </p:sp>
      <p:pic>
        <p:nvPicPr>
          <p:cNvPr id="18436" name="Picture 4"/>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611188" y="549275"/>
            <a:ext cx="7921625" cy="5892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4388" y="549275"/>
            <a:ext cx="1512887" cy="151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4160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ru-RU" b="1" u="sng">
                <a:cs typeface="Times New Roman" pitchFamily="18" charset="0"/>
              </a:rPr>
              <a:t>Refusal of addictions</a:t>
            </a:r>
            <a:endParaRPr lang="en-US"/>
          </a:p>
        </p:txBody>
      </p:sp>
      <p:sp>
        <p:nvSpPr>
          <p:cNvPr id="76803" name="Rectangle 3"/>
          <p:cNvSpPr>
            <a:spLocks noGrp="1" noChangeArrowheads="1"/>
          </p:cNvSpPr>
          <p:nvPr>
            <p:ph type="body" idx="1"/>
          </p:nvPr>
        </p:nvSpPr>
        <p:spPr/>
        <p:txBody>
          <a:bodyPr/>
          <a:lstStyle/>
          <a:p>
            <a:r>
              <a:rPr lang="ru-RU" sz="2800" b="1" dirty="0">
                <a:cs typeface="Times New Roman" pitchFamily="18" charset="0"/>
              </a:rPr>
              <a:t>Important link of a healthy lifestyle is eradication of addictions: smoking, alcohol, drugs. These violators of health are the reason of many diseases, sharply reduce life expectancy, reduce working capacity, have pernicious effect on health of younger generation and on health of their future children.</a:t>
            </a:r>
          </a:p>
        </p:txBody>
      </p:sp>
    </p:spTree>
    <p:extLst>
      <p:ext uri="{BB962C8B-B14F-4D97-AF65-F5344CB8AC3E}">
        <p14:creationId xmlns:p14="http://schemas.microsoft.com/office/powerpoint/2010/main" xmlns="" val="97716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85113" y="981075"/>
            <a:ext cx="1058862" cy="1582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539750" y="-633413"/>
            <a:ext cx="8229600" cy="633413"/>
          </a:xfrm>
        </p:spPr>
        <p:txBody>
          <a:bodyPr/>
          <a:lstStyle/>
          <a:p>
            <a:endParaRPr lang="ru-RU" sz="3800" dirty="0"/>
          </a:p>
        </p:txBody>
      </p:sp>
      <p:sp>
        <p:nvSpPr>
          <p:cNvPr id="4099" name="Rectangle 3"/>
          <p:cNvSpPr>
            <a:spLocks noGrp="1" noChangeArrowheads="1"/>
          </p:cNvSpPr>
          <p:nvPr>
            <p:ph type="body" idx="1"/>
          </p:nvPr>
        </p:nvSpPr>
        <p:spPr>
          <a:xfrm>
            <a:off x="457200" y="476250"/>
            <a:ext cx="8229600" cy="5649913"/>
          </a:xfrm>
        </p:spPr>
        <p:txBody>
          <a:bodyPr/>
          <a:lstStyle/>
          <a:p>
            <a:r>
              <a:rPr lang="ru-RU" sz="2400" b="1" i="1" dirty="0"/>
              <a:t>Subject </a:t>
            </a:r>
            <a:r>
              <a:rPr lang="ru-RU" sz="2400" b="1" i="1" dirty="0" err="1"/>
              <a:t>valueologies</a:t>
            </a:r>
            <a:r>
              <a:rPr lang="ru-RU" sz="2400" dirty="0"/>
              <a:t>individual health and reserves of health of the person, and also healthy lifestyle is. </a:t>
            </a:r>
            <a:endParaRPr lang="ru-RU" sz="2400" i="1" dirty="0"/>
          </a:p>
          <a:p>
            <a:r>
              <a:rPr lang="ru-RU" sz="2400" b="1" i="1" dirty="0"/>
              <a:t>Object </a:t>
            </a:r>
            <a:r>
              <a:rPr lang="ru-RU" sz="2400" b="1" i="1" dirty="0" err="1"/>
              <a:t>valueologies</a:t>
            </a:r>
            <a:r>
              <a:rPr lang="ru-RU" sz="2400" dirty="0"/>
              <a:t>the person in all boundless variety is almost healthy, and also being in a condition of a preillness (in "the third state") its psychophysiological, sociocultural and other aspects of existence. </a:t>
            </a:r>
            <a:endParaRPr lang="ru-RU" sz="2400" i="1" dirty="0"/>
          </a:p>
          <a:p>
            <a:r>
              <a:rPr lang="ru-RU" sz="2400" b="1" i="1" dirty="0"/>
              <a:t>By method </a:t>
            </a:r>
            <a:r>
              <a:rPr lang="ru-RU" sz="2400" b="1" i="1" dirty="0" err="1"/>
              <a:t>valueologies</a:t>
            </a:r>
            <a:r>
              <a:rPr lang="ru-RU" sz="2400" dirty="0"/>
              <a:t>quantitative and quality standard of health of the person and his reserves, and also research of possibility of their increase is. </a:t>
            </a:r>
          </a:p>
        </p:txBody>
      </p:sp>
    </p:spTree>
    <p:extLst>
      <p:ext uri="{BB962C8B-B14F-4D97-AF65-F5344CB8AC3E}">
        <p14:creationId xmlns:p14="http://schemas.microsoft.com/office/powerpoint/2010/main" xmlns="" val="3365641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825" y="4581525"/>
            <a:ext cx="1252538" cy="193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 name="Rectangle 2"/>
          <p:cNvSpPr>
            <a:spLocks noGrp="1" noChangeArrowheads="1"/>
          </p:cNvSpPr>
          <p:nvPr>
            <p:ph type="title"/>
          </p:nvPr>
        </p:nvSpPr>
        <p:spPr>
          <a:xfrm>
            <a:off x="468313" y="-1143000"/>
            <a:ext cx="8229600" cy="1143000"/>
          </a:xfrm>
        </p:spPr>
        <p:txBody>
          <a:bodyPr/>
          <a:lstStyle/>
          <a:p>
            <a:endParaRPr lang="ru-RU" dirty="0"/>
          </a:p>
        </p:txBody>
      </p:sp>
      <p:sp>
        <p:nvSpPr>
          <p:cNvPr id="5123" name="Rectangle 3"/>
          <p:cNvSpPr>
            <a:spLocks noGrp="1" noChangeArrowheads="1"/>
          </p:cNvSpPr>
          <p:nvPr>
            <p:ph type="body" idx="1"/>
          </p:nvPr>
        </p:nvSpPr>
        <p:spPr>
          <a:xfrm>
            <a:off x="457200" y="549275"/>
            <a:ext cx="8229600" cy="5576888"/>
          </a:xfrm>
        </p:spPr>
        <p:txBody>
          <a:bodyPr/>
          <a:lstStyle/>
          <a:p>
            <a:pPr>
              <a:lnSpc>
                <a:spcPct val="80000"/>
              </a:lnSpc>
            </a:pPr>
            <a:r>
              <a:rPr lang="ru-RU" sz="2400" i="1" dirty="0"/>
              <a:t>Main objective </a:t>
            </a:r>
            <a:r>
              <a:rPr lang="ru-RU" sz="2400" i="1" dirty="0" err="1"/>
              <a:t>valueologies</a:t>
            </a:r>
            <a:r>
              <a:rPr lang="ru-RU" sz="2400" dirty="0"/>
              <a:t>the maximum realization of the inherited mechanisms and reserves of activity of the person, maintenance at the high level of opportunities of its adaptation to conditions of the external and internal environment is. </a:t>
            </a:r>
            <a:endParaRPr lang="ru-RU" sz="2400" i="1" dirty="0"/>
          </a:p>
          <a:p>
            <a:pPr>
              <a:lnSpc>
                <a:spcPct val="80000"/>
              </a:lnSpc>
            </a:pPr>
            <a:r>
              <a:rPr lang="ru-RU" sz="2400" i="1" dirty="0"/>
              <a:t>Main objectives </a:t>
            </a:r>
            <a:r>
              <a:rPr lang="ru-RU" sz="2400" i="1" dirty="0" err="1"/>
              <a:t>valueologies</a:t>
            </a:r>
            <a:r>
              <a:rPr lang="ru-RU" sz="2400" dirty="0"/>
              <a:t>are: </a:t>
            </a:r>
          </a:p>
          <a:p>
            <a:pPr>
              <a:lnSpc>
                <a:spcPct val="80000"/>
              </a:lnSpc>
            </a:pPr>
            <a:r>
              <a:rPr lang="ru-RU" sz="2400" dirty="0"/>
              <a:t>research and quantitative assessment of a state of health and reserves of health of the person; </a:t>
            </a:r>
          </a:p>
          <a:p>
            <a:pPr>
              <a:lnSpc>
                <a:spcPct val="80000"/>
              </a:lnSpc>
            </a:pPr>
            <a:r>
              <a:rPr lang="ru-RU" sz="2400" dirty="0"/>
              <a:t>formation of installation on a healthy lifestyle; </a:t>
            </a:r>
          </a:p>
          <a:p>
            <a:pPr>
              <a:lnSpc>
                <a:spcPct val="80000"/>
              </a:lnSpc>
            </a:pPr>
            <a:r>
              <a:rPr lang="ru-RU" sz="2400" dirty="0"/>
              <a:t>preservation and promotion of health and health reserves through familiarizing with a healthy lifestyle. </a:t>
            </a:r>
          </a:p>
          <a:p>
            <a:pPr algn="r">
              <a:lnSpc>
                <a:spcPct val="80000"/>
              </a:lnSpc>
            </a:pPr>
            <a:r>
              <a:rPr lang="ru-RU" sz="2400" dirty="0"/>
              <a:t>The basic concepts defining regularities of healthy life of the person, the following: life, homeostasis, adaptation, genotype and phenotype, health and illness, way of life. </a:t>
            </a:r>
          </a:p>
        </p:txBody>
      </p:sp>
    </p:spTree>
    <p:extLst>
      <p:ext uri="{BB962C8B-B14F-4D97-AF65-F5344CB8AC3E}">
        <p14:creationId xmlns:p14="http://schemas.microsoft.com/office/powerpoint/2010/main" xmlns="" val="2535631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277813"/>
            <a:ext cx="7772400" cy="706437"/>
          </a:xfrm>
        </p:spPr>
        <p:txBody>
          <a:bodyPr/>
          <a:lstStyle/>
          <a:p>
            <a:r>
              <a:rPr lang="ru-RU" sz="3000" b="1" dirty="0"/>
              <a:t>Place </a:t>
            </a:r>
            <a:r>
              <a:rPr lang="ru-RU" sz="3000" b="1" dirty="0" err="1"/>
              <a:t>valueologies</a:t>
            </a:r>
            <a:r>
              <a:rPr lang="ru-RU" sz="3000" b="1" dirty="0"/>
              <a:t> in system of sciences.</a:t>
            </a:r>
          </a:p>
        </p:txBody>
      </p:sp>
      <p:sp>
        <p:nvSpPr>
          <p:cNvPr id="6147" name="Rectangle 3"/>
          <p:cNvSpPr>
            <a:spLocks noGrp="1" noChangeArrowheads="1"/>
          </p:cNvSpPr>
          <p:nvPr>
            <p:ph type="body" idx="1"/>
          </p:nvPr>
        </p:nvSpPr>
        <p:spPr>
          <a:xfrm>
            <a:off x="457200" y="981075"/>
            <a:ext cx="8229600" cy="5145088"/>
          </a:xfrm>
        </p:spPr>
        <p:txBody>
          <a:bodyPr/>
          <a:lstStyle/>
          <a:p>
            <a:r>
              <a:rPr lang="ru-RU" sz="2400" dirty="0" err="1"/>
              <a:t>Valueology</a:t>
            </a:r>
            <a:r>
              <a:rPr lang="ru-RU" sz="2400" dirty="0"/>
              <a:t> - it is a complex of sciences, or the interdisciplinary direction which cornerstone idea of the genetic, psychophysiological reserves of an organism providing stability of physiological, biological, psychological and sociocultural development and preservation of health of the person in the conditions of influence on it of the changing conditions of the external and internal environment is. </a:t>
            </a:r>
          </a:p>
          <a:p>
            <a:r>
              <a:rPr lang="ru-RU" sz="2400" dirty="0"/>
              <a:t>It is supposed that the science about health has to be the integrated, developing on a joint biology, genetics, medicine, pedagogics, psychology and other sciences </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24525" y="5492750"/>
            <a:ext cx="1727200" cy="1220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413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1395413"/>
            <a:ext cx="8229600" cy="1143000"/>
          </a:xfrm>
        </p:spPr>
        <p:txBody>
          <a:bodyPr/>
          <a:lstStyle/>
          <a:p>
            <a:endParaRPr lang="ru-RU"/>
          </a:p>
        </p:txBody>
      </p:sp>
      <p:pic>
        <p:nvPicPr>
          <p:cNvPr id="7172" name="Picture 4" descr="image001"/>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539750" y="1052513"/>
            <a:ext cx="8135938" cy="50466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4025" y="333375"/>
            <a:ext cx="1944688" cy="1700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1550" y="404813"/>
            <a:ext cx="1366838" cy="1366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8807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650" y="-1143000"/>
            <a:ext cx="8229600" cy="1143000"/>
          </a:xfrm>
        </p:spPr>
        <p:txBody>
          <a:bodyPr/>
          <a:lstStyle/>
          <a:p>
            <a:endParaRPr lang="ru-RU" dirty="0"/>
          </a:p>
        </p:txBody>
      </p:sp>
      <p:sp>
        <p:nvSpPr>
          <p:cNvPr id="8195" name="Rectangle 3"/>
          <p:cNvSpPr>
            <a:spLocks noGrp="1" noChangeArrowheads="1"/>
          </p:cNvSpPr>
          <p:nvPr>
            <p:ph type="body" idx="1"/>
          </p:nvPr>
        </p:nvSpPr>
        <p:spPr>
          <a:xfrm>
            <a:off x="457200" y="620713"/>
            <a:ext cx="8229600" cy="5903912"/>
          </a:xfrm>
        </p:spPr>
        <p:txBody>
          <a:bodyPr/>
          <a:lstStyle/>
          <a:p>
            <a:pPr>
              <a:lnSpc>
                <a:spcPct val="90000"/>
              </a:lnSpc>
            </a:pPr>
            <a:endParaRPr lang="ru-RU" sz="2400" dirty="0"/>
          </a:p>
          <a:p>
            <a:pPr>
              <a:lnSpc>
                <a:spcPct val="90000"/>
              </a:lnSpc>
            </a:pPr>
            <a:endParaRPr lang="ru-RU" sz="2400" dirty="0"/>
          </a:p>
          <a:p>
            <a:pPr>
              <a:lnSpc>
                <a:spcPct val="90000"/>
              </a:lnSpc>
            </a:pPr>
            <a:endParaRPr lang="ru-RU" sz="2000" dirty="0"/>
          </a:p>
          <a:p>
            <a:pPr>
              <a:lnSpc>
                <a:spcPct val="90000"/>
              </a:lnSpc>
            </a:pPr>
            <a:endParaRPr lang="ru-RU" sz="2000" dirty="0"/>
          </a:p>
          <a:p>
            <a:pPr>
              <a:lnSpc>
                <a:spcPct val="90000"/>
              </a:lnSpc>
            </a:pPr>
            <a:r>
              <a:rPr lang="ru-RU" sz="2000" dirty="0" err="1"/>
              <a:t>Valueology</a:t>
            </a:r>
            <a:r>
              <a:rPr lang="ru-RU" sz="2000" dirty="0"/>
              <a:t> has the subject, methods, object, the purposes and tasks. Nevertheless, it is necessary to define the general bases of relationship </a:t>
            </a:r>
            <a:r>
              <a:rPr lang="ru-RU" sz="2000" dirty="0" err="1"/>
              <a:t>valueologies</a:t>
            </a:r>
            <a:r>
              <a:rPr lang="ru-RU" sz="2000" dirty="0"/>
              <a:t> as independent science (or the scientific direction) with other sciences, proceeding, first of all from this that a subject </a:t>
            </a:r>
            <a:r>
              <a:rPr lang="ru-RU" sz="2000" dirty="0" err="1"/>
              <a:t>valueologies</a:t>
            </a:r>
            <a:r>
              <a:rPr lang="ru-RU" sz="2000" dirty="0"/>
              <a:t> health is. </a:t>
            </a:r>
            <a:endParaRPr lang="ru-RU" sz="2000" i="1" dirty="0"/>
          </a:p>
          <a:p>
            <a:pPr>
              <a:lnSpc>
                <a:spcPct val="90000"/>
              </a:lnSpc>
            </a:pPr>
            <a:r>
              <a:rPr lang="ru-RU" sz="2000" i="1" dirty="0"/>
              <a:t>Biology </a:t>
            </a:r>
            <a:r>
              <a:rPr lang="ru-RU" sz="2000" dirty="0"/>
              <a:t>(the general biology, genetics, cytology, etc.) investigates regularities of activity of organisms in a phylogeny, forms an evolutionary view of the health nature, creates a complete picture of the biological world. </a:t>
            </a:r>
            <a:endParaRPr lang="ru-RU" sz="2000" i="1" dirty="0"/>
          </a:p>
          <a:p>
            <a:pPr>
              <a:lnSpc>
                <a:spcPct val="90000"/>
              </a:lnSpc>
            </a:pPr>
            <a:r>
              <a:rPr lang="ru-RU" sz="2000" i="1" dirty="0"/>
              <a:t>Ecology </a:t>
            </a:r>
            <a:r>
              <a:rPr lang="ru-RU" sz="2000" dirty="0"/>
              <a:t>provides a scientific basis of rational environmental management, investigates nature of relationship "society - the person - Wednesday" and develops optimum models of their construction, forms knowledge of aspects of dependence of health on environment. </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750" y="188913"/>
            <a:ext cx="1516063" cy="172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4750" y="0"/>
            <a:ext cx="1465263"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32138" y="333375"/>
            <a:ext cx="2663825" cy="175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9419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1143000"/>
            <a:ext cx="8229600" cy="1143000"/>
          </a:xfrm>
        </p:spPr>
        <p:txBody>
          <a:bodyPr/>
          <a:lstStyle/>
          <a:p>
            <a:endParaRPr lang="ru-RU"/>
          </a:p>
        </p:txBody>
      </p:sp>
      <p:sp>
        <p:nvSpPr>
          <p:cNvPr id="9219" name="Rectangle 3"/>
          <p:cNvSpPr>
            <a:spLocks noGrp="1" noChangeArrowheads="1"/>
          </p:cNvSpPr>
          <p:nvPr>
            <p:ph type="body" idx="1"/>
          </p:nvPr>
        </p:nvSpPr>
        <p:spPr>
          <a:xfrm>
            <a:off x="457200" y="692150"/>
            <a:ext cx="8291513" cy="5761038"/>
          </a:xfrm>
        </p:spPr>
        <p:txBody>
          <a:bodyPr/>
          <a:lstStyle/>
          <a:p>
            <a:pPr>
              <a:lnSpc>
                <a:spcPct val="80000"/>
              </a:lnSpc>
            </a:pPr>
            <a:endParaRPr lang="ru-RU" sz="1700" i="1" dirty="0"/>
          </a:p>
          <a:p>
            <a:pPr>
              <a:lnSpc>
                <a:spcPct val="80000"/>
              </a:lnSpc>
            </a:pPr>
            <a:endParaRPr lang="ru-RU" sz="1700" i="1" dirty="0"/>
          </a:p>
          <a:p>
            <a:pPr>
              <a:lnSpc>
                <a:spcPct val="80000"/>
              </a:lnSpc>
            </a:pPr>
            <a:endParaRPr lang="ru-RU" sz="1700" i="1" dirty="0"/>
          </a:p>
          <a:p>
            <a:pPr>
              <a:lnSpc>
                <a:spcPct val="80000"/>
              </a:lnSpc>
            </a:pPr>
            <a:endParaRPr lang="ru-RU" sz="1700" i="1" dirty="0"/>
          </a:p>
          <a:p>
            <a:pPr>
              <a:lnSpc>
                <a:spcPct val="80000"/>
              </a:lnSpc>
            </a:pPr>
            <a:r>
              <a:rPr lang="ru-RU" sz="1700" i="1" dirty="0"/>
              <a:t>Medicine </a:t>
            </a:r>
            <a:r>
              <a:rPr lang="ru-RU" sz="1700" dirty="0"/>
              <a:t>(anatomy, physiology, hygiene, </a:t>
            </a:r>
            <a:r>
              <a:rPr lang="ru-RU" sz="1700" dirty="0" err="1"/>
              <a:t>sanologiya</a:t>
            </a:r>
            <a:r>
              <a:rPr lang="ru-RU" sz="1700" dirty="0"/>
              <a:t> etc.) develops standards of ensuring health, proves system of knowledge and practical activities on strengthening and preservation of health, according to the prevention and treatment of diseases. As structure of medicine consider the following components: science about diseases (pathology), science about healthy habitat (hygiene), science about recovery mechanisms (</a:t>
            </a:r>
            <a:r>
              <a:rPr lang="ru-RU" sz="1700" dirty="0" err="1"/>
              <a:t>sanogenez</a:t>
            </a:r>
            <a:r>
              <a:rPr lang="ru-RU" sz="1700" dirty="0"/>
              <a:t>) and science about public health (</a:t>
            </a:r>
            <a:r>
              <a:rPr lang="ru-RU" sz="1700" dirty="0" err="1"/>
              <a:t>sanologiya</a:t>
            </a:r>
            <a:r>
              <a:rPr lang="ru-RU" sz="1700" dirty="0"/>
              <a:t>). </a:t>
            </a:r>
            <a:endParaRPr lang="ru-RU" sz="1700" i="1" dirty="0"/>
          </a:p>
          <a:p>
            <a:pPr>
              <a:lnSpc>
                <a:spcPct val="80000"/>
              </a:lnSpc>
            </a:pPr>
            <a:r>
              <a:rPr lang="ru-RU" sz="1700" i="1" dirty="0"/>
              <a:t>Physical training and physical culture </a:t>
            </a:r>
            <a:r>
              <a:rPr lang="ru-RU" sz="1700" dirty="0"/>
              <a:t>define regularities of maintenance and improvement of physical development and physical fitness of the person as integral characteristics of health. </a:t>
            </a:r>
            <a:endParaRPr lang="ru-RU" sz="1700" i="1" dirty="0"/>
          </a:p>
          <a:p>
            <a:pPr>
              <a:lnSpc>
                <a:spcPct val="80000"/>
              </a:lnSpc>
            </a:pPr>
            <a:r>
              <a:rPr lang="ru-RU" sz="1700" i="1" dirty="0"/>
              <a:t>Psychology </a:t>
            </a:r>
            <a:r>
              <a:rPr lang="ru-RU" sz="1700" dirty="0"/>
              <a:t>studies regularities of mental development of the person, a condition of mentality in various conditions of activity, psychological aspects of ensuring health. </a:t>
            </a:r>
          </a:p>
          <a:p>
            <a:pPr>
              <a:lnSpc>
                <a:spcPct val="80000"/>
              </a:lnSpc>
            </a:pPr>
            <a:r>
              <a:rPr lang="ru-RU" sz="1700" i="1" dirty="0"/>
              <a:t>Pedagogics </a:t>
            </a:r>
            <a:r>
              <a:rPr lang="ru-RU" sz="1700" dirty="0"/>
              <a:t>develops the purposes, tasks, the contents and technologies </a:t>
            </a:r>
            <a:r>
              <a:rPr lang="ru-RU" sz="1700" dirty="0" err="1"/>
              <a:t>the valeological</a:t>
            </a:r>
            <a:r>
              <a:rPr lang="ru-RU" sz="1700" dirty="0"/>
              <a:t> education and the education directed on formation of vitally steady motivation on health and on familiarizing of the person with a healthy lifestyle. </a:t>
            </a:r>
            <a:endParaRPr lang="ru-RU" sz="1700" i="1" dirty="0"/>
          </a:p>
          <a:p>
            <a:pPr>
              <a:lnSpc>
                <a:spcPct val="80000"/>
              </a:lnSpc>
            </a:pPr>
            <a:r>
              <a:rPr lang="ru-RU" sz="1700" i="1" dirty="0"/>
              <a:t>Sociology</a:t>
            </a:r>
            <a:r>
              <a:rPr lang="ru-RU" sz="1700" dirty="0"/>
              <a:t> reveals social aspects of maintenance, strengthening and preservation of health and risk factors of health. </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188" y="188913"/>
            <a:ext cx="1163637" cy="1439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4750" y="115888"/>
            <a:ext cx="1165225" cy="1655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6820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0</TotalTime>
  <Words>2555</Words>
  <Application>Microsoft Office PowerPoint</Application>
  <PresentationFormat>Экран (4:3)</PresentationFormat>
  <Paragraphs>111</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Соседство</vt:lpstr>
      <vt:lpstr>Valueology - as science and subject of teaching. Social value of health and illness. The factors defining health of the person.</vt:lpstr>
      <vt:lpstr>Basic concepts valueologies.</vt:lpstr>
      <vt:lpstr>Слайд 3</vt:lpstr>
      <vt:lpstr>Слайд 4</vt:lpstr>
      <vt:lpstr>Слайд 5</vt:lpstr>
      <vt:lpstr>Place valueologies in system of sciences.</vt:lpstr>
      <vt:lpstr>Слайд 7</vt:lpstr>
      <vt:lpstr>Слайд 8</vt:lpstr>
      <vt:lpstr>Слайд 9</vt:lpstr>
      <vt:lpstr>Слайд 10</vt:lpstr>
      <vt:lpstr>Слайд 11</vt:lpstr>
      <vt:lpstr>Слайд 12</vt:lpstr>
      <vt:lpstr>Classification valueologies.</vt:lpstr>
      <vt:lpstr>Слайд 14</vt:lpstr>
      <vt:lpstr>Слайд 15</vt:lpstr>
      <vt:lpstr>Слайд 16</vt:lpstr>
      <vt:lpstr>Слайд 17</vt:lpstr>
      <vt:lpstr>Signs of health are: </vt:lpstr>
      <vt:lpstr>Risk factors for health are:</vt:lpstr>
      <vt:lpstr>The factors damaging health:</vt:lpstr>
      <vt:lpstr>.</vt:lpstr>
      <vt:lpstr>continuation</vt:lpstr>
      <vt:lpstr>Healthy lifestyle.</vt:lpstr>
      <vt:lpstr>Healthy nutrition</vt:lpstr>
      <vt:lpstr>continuation</vt:lpstr>
      <vt:lpstr>continuation</vt:lpstr>
      <vt:lpstr>continuation</vt:lpstr>
      <vt:lpstr>Physical activity</vt:lpstr>
      <vt:lpstr>continuation</vt:lpstr>
      <vt:lpstr>Refusal of addictions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Валеология -  как наука и предмет преподавания. Социальное значение здоровья и болезни.  Факторы, определяющие здоровье человека.</dc:title>
  <dc:creator>Nelli</dc:creator>
  <cp:lastModifiedBy>Rustamova-13</cp:lastModifiedBy>
  <cp:revision>3</cp:revision>
  <dcterms:created xsi:type="dcterms:W3CDTF">2014-12-22T08:28:11Z</dcterms:created>
  <dcterms:modified xsi:type="dcterms:W3CDTF">2017-01-14T03:39:42Z</dcterms:modified>
</cp:coreProperties>
</file>